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323" r:id="rId3"/>
    <p:sldId id="269" r:id="rId4"/>
    <p:sldId id="282" r:id="rId5"/>
    <p:sldId id="285" r:id="rId6"/>
    <p:sldId id="294" r:id="rId7"/>
    <p:sldId id="295" r:id="rId8"/>
    <p:sldId id="324" r:id="rId9"/>
    <p:sldId id="260" r:id="rId10"/>
    <p:sldId id="267" r:id="rId11"/>
    <p:sldId id="300" r:id="rId12"/>
    <p:sldId id="305" r:id="rId13"/>
    <p:sldId id="313" r:id="rId14"/>
    <p:sldId id="264" r:id="rId15"/>
    <p:sldId id="257" r:id="rId16"/>
  </p:sldIdLst>
  <p:sldSz cx="9144000" cy="6858000" type="screen4x3"/>
  <p:notesSz cx="6858000" cy="9144000"/>
  <p:embeddedFontLst>
    <p:embeddedFont>
      <p:font typeface="Cambria" panose="02040503050406030204" pitchFamily="18" charset="0"/>
      <p:regular r:id="rId18"/>
      <p:bold r:id="rId19"/>
      <p:italic r:id="rId20"/>
      <p:bold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63" autoAdjust="0"/>
    <p:restoredTop sz="75070" autoAdjust="0"/>
  </p:normalViewPr>
  <p:slideViewPr>
    <p:cSldViewPr>
      <p:cViewPr varScale="1">
        <p:scale>
          <a:sx n="68" d="100"/>
          <a:sy n="68" d="100"/>
        </p:scale>
        <p:origin x="1494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avid\Documents\Davids\paper_multispecies\Graphs_group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avid\Documents\Davids\paper_multispecies\Graphs_group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avid\Documents\Davids\paper_multispecies\Results_tabl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Home range</a:t>
            </a:r>
          </a:p>
        </c:rich>
      </c:tx>
      <c:layout>
        <c:manualLayout>
          <c:xMode val="edge"/>
          <c:yMode val="edge"/>
          <c:x val="0.41485260260260343"/>
          <c:y val="1.6798941798941799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8.0746496496496845E-2"/>
          <c:y val="5.7929386733635034E-2"/>
          <c:w val="0.88561436436436469"/>
          <c:h val="0.86181349206349411"/>
        </c:manualLayout>
      </c:layout>
      <c:barChart>
        <c:barDir val="col"/>
        <c:grouping val="clustered"/>
        <c:varyColors val="0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0-738A-4979-9A9D-60B9A716743A}"/>
              </c:ext>
            </c:extLst>
          </c:dPt>
          <c:dPt>
            <c:idx val="3"/>
            <c:invertIfNegative val="0"/>
            <c:bubble3D val="0"/>
            <c:spPr>
              <a:solidFill>
                <a:srgbClr val="00B050"/>
              </a:solidFill>
            </c:spPr>
            <c:extLst>
              <c:ext xmlns:c16="http://schemas.microsoft.com/office/drawing/2014/chart" uri="{C3380CC4-5D6E-409C-BE32-E72D297353CC}">
                <c16:uniqueId val="{00000001-738A-4979-9A9D-60B9A716743A}"/>
              </c:ext>
            </c:extLst>
          </c:dPt>
          <c:dPt>
            <c:idx val="4"/>
            <c:invertIfNegative val="0"/>
            <c:bubble3D val="0"/>
            <c:spPr>
              <a:solidFill>
                <a:srgbClr val="00B050"/>
              </a:solidFill>
            </c:spPr>
            <c:extLst>
              <c:ext xmlns:c16="http://schemas.microsoft.com/office/drawing/2014/chart" uri="{C3380CC4-5D6E-409C-BE32-E72D297353CC}">
                <c16:uniqueId val="{00000002-738A-4979-9A9D-60B9A716743A}"/>
              </c:ext>
            </c:extLst>
          </c:dPt>
          <c:dPt>
            <c:idx val="5"/>
            <c:invertIfNegative val="0"/>
            <c:bubble3D val="0"/>
            <c:spPr>
              <a:solidFill>
                <a:srgbClr val="FF0000"/>
              </a:solidFill>
            </c:spPr>
            <c:extLst>
              <c:ext xmlns:c16="http://schemas.microsoft.com/office/drawing/2014/chart" uri="{C3380CC4-5D6E-409C-BE32-E72D297353CC}">
                <c16:uniqueId val="{00000003-738A-4979-9A9D-60B9A716743A}"/>
              </c:ext>
            </c:extLst>
          </c:dPt>
          <c:dPt>
            <c:idx val="6"/>
            <c:invertIfNegative val="0"/>
            <c:bubble3D val="0"/>
            <c:spPr>
              <a:solidFill>
                <a:srgbClr val="FF0000"/>
              </a:solidFill>
            </c:spPr>
            <c:extLst>
              <c:ext xmlns:c16="http://schemas.microsoft.com/office/drawing/2014/chart" uri="{C3380CC4-5D6E-409C-BE32-E72D297353CC}">
                <c16:uniqueId val="{00000004-738A-4979-9A9D-60B9A716743A}"/>
              </c:ext>
            </c:extLst>
          </c:dPt>
          <c:dPt>
            <c:idx val="7"/>
            <c:invertIfNegative val="0"/>
            <c:bubble3D val="0"/>
            <c:spPr>
              <a:solidFill>
                <a:srgbClr val="FF0000"/>
              </a:solidFill>
            </c:spPr>
            <c:extLst>
              <c:ext xmlns:c16="http://schemas.microsoft.com/office/drawing/2014/chart" uri="{C3380CC4-5D6E-409C-BE32-E72D297353CC}">
                <c16:uniqueId val="{00000005-738A-4979-9A9D-60B9A716743A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</c:spPr>
            <c:extLst>
              <c:ext xmlns:c16="http://schemas.microsoft.com/office/drawing/2014/chart" uri="{C3380CC4-5D6E-409C-BE32-E72D297353CC}">
                <c16:uniqueId val="{00000006-738A-4979-9A9D-60B9A716743A}"/>
              </c:ext>
            </c:extLst>
          </c:dPt>
          <c:errBars>
            <c:errBarType val="both"/>
            <c:errValType val="cust"/>
            <c:noEndCap val="0"/>
            <c:plus>
              <c:numRef>
                <c:f>Sheet1!$N$2:$N$10</c:f>
                <c:numCache>
                  <c:formatCode>General</c:formatCode>
                  <c:ptCount val="9"/>
                  <c:pt idx="0">
                    <c:v>1.333346461238454</c:v>
                  </c:pt>
                  <c:pt idx="1">
                    <c:v>1.0779110847041795</c:v>
                  </c:pt>
                  <c:pt idx="2">
                    <c:v>0.81918210859573759</c:v>
                  </c:pt>
                  <c:pt idx="3">
                    <c:v>0.39187700931278996</c:v>
                  </c:pt>
                  <c:pt idx="4">
                    <c:v>0.13372386377724221</c:v>
                  </c:pt>
                  <c:pt idx="5">
                    <c:v>4.7880922215683651E-2</c:v>
                  </c:pt>
                  <c:pt idx="6">
                    <c:v>6.0933681277933791E-2</c:v>
                  </c:pt>
                  <c:pt idx="7">
                    <c:v>2.8705588259305581E-2</c:v>
                  </c:pt>
                  <c:pt idx="8">
                    <c:v>0.48210270434119185</c:v>
                  </c:pt>
                </c:numCache>
              </c:numRef>
            </c:plus>
            <c:minus>
              <c:numRef>
                <c:f>Sheet1!$N$2:$N$10</c:f>
                <c:numCache>
                  <c:formatCode>General</c:formatCode>
                  <c:ptCount val="9"/>
                  <c:pt idx="0">
                    <c:v>1.333346461238454</c:v>
                  </c:pt>
                  <c:pt idx="1">
                    <c:v>1.0779110847041795</c:v>
                  </c:pt>
                  <c:pt idx="2">
                    <c:v>0.81918210859573759</c:v>
                  </c:pt>
                  <c:pt idx="3">
                    <c:v>0.39187700931278996</c:v>
                  </c:pt>
                  <c:pt idx="4">
                    <c:v>0.13372386377724221</c:v>
                  </c:pt>
                  <c:pt idx="5">
                    <c:v>4.7880922215683651E-2</c:v>
                  </c:pt>
                  <c:pt idx="6">
                    <c:v>6.0933681277933791E-2</c:v>
                  </c:pt>
                  <c:pt idx="7">
                    <c:v>2.8705588259305581E-2</c:v>
                  </c:pt>
                  <c:pt idx="8">
                    <c:v>0.48210270434119185</c:v>
                  </c:pt>
                </c:numCache>
              </c:numRef>
            </c:minus>
          </c:errBars>
          <c:cat>
            <c:strRef>
              <c:f>Sheet1!$K$2:$K$10</c:f>
              <c:strCache>
                <c:ptCount val="9"/>
                <c:pt idx="0">
                  <c:v>Jack</c:v>
                </c:pt>
                <c:pt idx="1">
                  <c:v>Barracuda</c:v>
                </c:pt>
                <c:pt idx="2">
                  <c:v>Trevally</c:v>
                </c:pt>
                <c:pt idx="3">
                  <c:v>Seabream</c:v>
                </c:pt>
                <c:pt idx="4">
                  <c:v>Porgy</c:v>
                </c:pt>
                <c:pt idx="5">
                  <c:v>Parrotfish</c:v>
                </c:pt>
                <c:pt idx="6">
                  <c:v>Grouper</c:v>
                </c:pt>
                <c:pt idx="7">
                  <c:v>Comber</c:v>
                </c:pt>
                <c:pt idx="8">
                  <c:v>Sole</c:v>
                </c:pt>
              </c:strCache>
            </c:strRef>
          </c:cat>
          <c:val>
            <c:numRef>
              <c:f>Sheet1!$M$2:$M$10</c:f>
              <c:numCache>
                <c:formatCode>General</c:formatCode>
                <c:ptCount val="9"/>
                <c:pt idx="0">
                  <c:v>5.4284742255369345</c:v>
                </c:pt>
                <c:pt idx="1">
                  <c:v>5.5821696021111622</c:v>
                </c:pt>
                <c:pt idx="2">
                  <c:v>0.60875437869540239</c:v>
                </c:pt>
                <c:pt idx="3">
                  <c:v>0.76748416761744997</c:v>
                </c:pt>
                <c:pt idx="4">
                  <c:v>0.28088983421630881</c:v>
                </c:pt>
                <c:pt idx="5">
                  <c:v>0.10497511306099816</c:v>
                </c:pt>
                <c:pt idx="6">
                  <c:v>0.1025265876789002</c:v>
                </c:pt>
                <c:pt idx="7">
                  <c:v>0.13334592503077775</c:v>
                </c:pt>
                <c:pt idx="8">
                  <c:v>1.1469314802294888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738A-4979-9A9D-60B9A71674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1304704"/>
        <c:axId val="91306240"/>
      </c:barChart>
      <c:catAx>
        <c:axId val="9130470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de-DE"/>
          </a:p>
        </c:txPr>
        <c:crossAx val="91306240"/>
        <c:crosses val="autoZero"/>
        <c:auto val="1"/>
        <c:lblAlgn val="ctr"/>
        <c:lblOffset val="100"/>
        <c:noMultiLvlLbl val="0"/>
      </c:catAx>
      <c:valAx>
        <c:axId val="91306240"/>
        <c:scaling>
          <c:orientation val="minMax"/>
          <c:min val="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400"/>
                  <a:t>km</a:t>
                </a:r>
                <a:r>
                  <a:rPr lang="en-US" sz="1400" baseline="30000"/>
                  <a:t>2</a:t>
                </a:r>
              </a:p>
            </c:rich>
          </c:tx>
          <c:layout>
            <c:manualLayout>
              <c:xMode val="edge"/>
              <c:yMode val="edge"/>
              <c:x val="8.167542542542568E-3"/>
              <c:y val="0.43255268959435728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de-DE"/>
          </a:p>
        </c:txPr>
        <c:crossAx val="9130470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Maximum range</a:t>
            </a:r>
          </a:p>
        </c:rich>
      </c:tx>
      <c:overlay val="1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</c:spPr>
            <c:extLst>
              <c:ext xmlns:c16="http://schemas.microsoft.com/office/drawing/2014/chart" uri="{C3380CC4-5D6E-409C-BE32-E72D297353CC}">
                <c16:uniqueId val="{00000000-1933-40FF-A217-C5187577DDF2}"/>
              </c:ext>
            </c:extLst>
          </c:dPt>
          <c:dPt>
            <c:idx val="1"/>
            <c:invertIfNegative val="0"/>
            <c:bubble3D val="0"/>
            <c:spPr>
              <a:solidFill>
                <a:srgbClr val="FFC000"/>
              </a:solidFill>
            </c:spPr>
            <c:extLst>
              <c:ext xmlns:c16="http://schemas.microsoft.com/office/drawing/2014/chart" uri="{C3380CC4-5D6E-409C-BE32-E72D297353CC}">
                <c16:uniqueId val="{00000001-1933-40FF-A217-C5187577DDF2}"/>
              </c:ext>
            </c:extLst>
          </c:dPt>
          <c:dPt>
            <c:idx val="2"/>
            <c:invertIfNegative val="0"/>
            <c:bubble3D val="0"/>
            <c:spPr>
              <a:solidFill>
                <a:srgbClr val="FFC000"/>
              </a:solidFill>
            </c:spPr>
            <c:extLst>
              <c:ext xmlns:c16="http://schemas.microsoft.com/office/drawing/2014/chart" uri="{C3380CC4-5D6E-409C-BE32-E72D297353CC}">
                <c16:uniqueId val="{00000002-1933-40FF-A217-C5187577DDF2}"/>
              </c:ext>
            </c:extLst>
          </c:dPt>
          <c:dPt>
            <c:idx val="3"/>
            <c:invertIfNegative val="0"/>
            <c:bubble3D val="0"/>
            <c:spPr>
              <a:solidFill>
                <a:srgbClr val="FFC000"/>
              </a:solidFill>
            </c:spPr>
            <c:extLst>
              <c:ext xmlns:c16="http://schemas.microsoft.com/office/drawing/2014/chart" uri="{C3380CC4-5D6E-409C-BE32-E72D297353CC}">
                <c16:uniqueId val="{00000003-1933-40FF-A217-C5187577DDF2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4-1933-40FF-A217-C5187577DDF2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>
                  <a:lumMod val="5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5-1933-40FF-A217-C5187577DDF2}"/>
              </c:ext>
            </c:extLst>
          </c:dPt>
          <c:dPt>
            <c:idx val="6"/>
            <c:invertIfNegative val="0"/>
            <c:bubble3D val="0"/>
            <c:spPr>
              <a:solidFill>
                <a:srgbClr val="F79646">
                  <a:lumMod val="5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6-1933-40FF-A217-C5187577DDF2}"/>
              </c:ext>
            </c:extLst>
          </c:dPt>
          <c:dPt>
            <c:idx val="7"/>
            <c:invertIfNegative val="0"/>
            <c:bubble3D val="0"/>
            <c:spPr>
              <a:solidFill>
                <a:srgbClr val="F79646">
                  <a:lumMod val="5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7-1933-40FF-A217-C5187577DDF2}"/>
              </c:ext>
            </c:extLst>
          </c:dPt>
          <c:dPt>
            <c:idx val="8"/>
            <c:invertIfNegative val="0"/>
            <c:bubble3D val="0"/>
            <c:spPr>
              <a:solidFill>
                <a:srgbClr val="00B050"/>
              </a:solidFill>
            </c:spPr>
            <c:extLst>
              <c:ext xmlns:c16="http://schemas.microsoft.com/office/drawing/2014/chart" uri="{C3380CC4-5D6E-409C-BE32-E72D297353CC}">
                <c16:uniqueId val="{00000008-1933-40FF-A217-C5187577DDF2}"/>
              </c:ext>
            </c:extLst>
          </c:dPt>
          <c:errBars>
            <c:errBarType val="both"/>
            <c:errValType val="cust"/>
            <c:noEndCap val="0"/>
            <c:plus>
              <c:numRef>
                <c:f>Sheet1!$S$15:$S$23</c:f>
                <c:numCache>
                  <c:formatCode>General</c:formatCode>
                  <c:ptCount val="9"/>
                  <c:pt idx="0">
                    <c:v>15.373146530000039</c:v>
                  </c:pt>
                  <c:pt idx="1">
                    <c:v>0.74729391800000133</c:v>
                  </c:pt>
                  <c:pt idx="2">
                    <c:v>1.4370478640000024</c:v>
                  </c:pt>
                  <c:pt idx="3">
                    <c:v>0.25495723999999997</c:v>
                  </c:pt>
                  <c:pt idx="4">
                    <c:v>1.1587436149999999</c:v>
                  </c:pt>
                  <c:pt idx="5">
                    <c:v>3.298931434</c:v>
                  </c:pt>
                  <c:pt idx="6">
                    <c:v>3.0363258589999997</c:v>
                  </c:pt>
                  <c:pt idx="7">
                    <c:v>1.1937199510000001</c:v>
                  </c:pt>
                  <c:pt idx="8">
                    <c:v>0.92805436299999999</c:v>
                  </c:pt>
                </c:numCache>
              </c:numRef>
            </c:plus>
            <c:minus>
              <c:numRef>
                <c:f>Sheet1!$S$15:$S$23</c:f>
                <c:numCache>
                  <c:formatCode>General</c:formatCode>
                  <c:ptCount val="9"/>
                  <c:pt idx="0">
                    <c:v>15.373146530000039</c:v>
                  </c:pt>
                  <c:pt idx="1">
                    <c:v>0.74729391800000133</c:v>
                  </c:pt>
                  <c:pt idx="2">
                    <c:v>1.4370478640000024</c:v>
                  </c:pt>
                  <c:pt idx="3">
                    <c:v>0.25495723999999997</c:v>
                  </c:pt>
                  <c:pt idx="4">
                    <c:v>1.1587436149999999</c:v>
                  </c:pt>
                  <c:pt idx="5">
                    <c:v>3.298931434</c:v>
                  </c:pt>
                  <c:pt idx="6">
                    <c:v>3.0363258589999997</c:v>
                  </c:pt>
                  <c:pt idx="7">
                    <c:v>1.1937199510000001</c:v>
                  </c:pt>
                  <c:pt idx="8">
                    <c:v>0.92805436299999999</c:v>
                  </c:pt>
                </c:numCache>
              </c:numRef>
            </c:minus>
          </c:errBars>
          <c:cat>
            <c:strRef>
              <c:f>Sheet1!$I$15:$I$23</c:f>
              <c:strCache>
                <c:ptCount val="9"/>
                <c:pt idx="0">
                  <c:v>Barracuda</c:v>
                </c:pt>
                <c:pt idx="1">
                  <c:v>Jack</c:v>
                </c:pt>
                <c:pt idx="2">
                  <c:v>Grouper</c:v>
                </c:pt>
                <c:pt idx="3">
                  <c:v>Comber</c:v>
                </c:pt>
                <c:pt idx="4">
                  <c:v>Sole</c:v>
                </c:pt>
                <c:pt idx="5">
                  <c:v>Trevally</c:v>
                </c:pt>
                <c:pt idx="6">
                  <c:v>Porgy</c:v>
                </c:pt>
                <c:pt idx="7">
                  <c:v>Seabream</c:v>
                </c:pt>
                <c:pt idx="8">
                  <c:v>Parrotfish</c:v>
                </c:pt>
              </c:strCache>
            </c:strRef>
          </c:cat>
          <c:val>
            <c:numRef>
              <c:f>Sheet1!$R$15:$R$23</c:f>
              <c:numCache>
                <c:formatCode>General</c:formatCode>
                <c:ptCount val="9"/>
                <c:pt idx="0">
                  <c:v>18.617153850000051</c:v>
                </c:pt>
                <c:pt idx="1">
                  <c:v>7.6582499999999998</c:v>
                </c:pt>
                <c:pt idx="2">
                  <c:v>1.616181818</c:v>
                </c:pt>
                <c:pt idx="3">
                  <c:v>0.43722222200000038</c:v>
                </c:pt>
                <c:pt idx="4">
                  <c:v>2.2335294120000002</c:v>
                </c:pt>
                <c:pt idx="5">
                  <c:v>7.9154583330000001</c:v>
                </c:pt>
                <c:pt idx="6">
                  <c:v>3.0879473680000054</c:v>
                </c:pt>
                <c:pt idx="7">
                  <c:v>2.3555555559999997</c:v>
                </c:pt>
                <c:pt idx="8">
                  <c:v>0.82730000000000004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933-40FF-A217-C5187577DD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5208832"/>
        <c:axId val="145210368"/>
      </c:barChart>
      <c:catAx>
        <c:axId val="1452088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de-DE"/>
          </a:p>
        </c:txPr>
        <c:crossAx val="145210368"/>
        <c:crosses val="autoZero"/>
        <c:auto val="1"/>
        <c:lblAlgn val="ctr"/>
        <c:lblOffset val="100"/>
        <c:noMultiLvlLbl val="0"/>
      </c:catAx>
      <c:valAx>
        <c:axId val="145210368"/>
        <c:scaling>
          <c:orientation val="minMax"/>
          <c:min val="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400"/>
                  <a:t>Km</a:t>
                </a:r>
              </a:p>
            </c:rich>
          </c:tx>
          <c:layout>
            <c:manualLayout>
              <c:xMode val="edge"/>
              <c:yMode val="edge"/>
              <c:x val="4.7672672672672669E-3"/>
              <c:y val="0.4386463844797178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de-DE"/>
          </a:p>
        </c:txPr>
        <c:crossAx val="14520883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Residency</a:t>
            </a: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Jack</c:v>
          </c:tx>
          <c:spPr>
            <a:ln w="28575">
              <a:noFill/>
            </a:ln>
          </c:spPr>
          <c:xVal>
            <c:numRef>
              <c:f>IR_TL_species_graph!$B$2:$B$17</c:f>
              <c:numCache>
                <c:formatCode>General</c:formatCode>
                <c:ptCount val="16"/>
                <c:pt idx="0">
                  <c:v>64</c:v>
                </c:pt>
                <c:pt idx="1">
                  <c:v>53.8</c:v>
                </c:pt>
                <c:pt idx="2">
                  <c:v>53.5</c:v>
                </c:pt>
                <c:pt idx="3">
                  <c:v>56.5</c:v>
                </c:pt>
                <c:pt idx="4">
                  <c:v>60.5</c:v>
                </c:pt>
                <c:pt idx="5">
                  <c:v>59.5</c:v>
                </c:pt>
                <c:pt idx="6">
                  <c:v>55.5</c:v>
                </c:pt>
                <c:pt idx="7">
                  <c:v>58</c:v>
                </c:pt>
                <c:pt idx="8">
                  <c:v>59</c:v>
                </c:pt>
                <c:pt idx="9">
                  <c:v>58</c:v>
                </c:pt>
                <c:pt idx="10">
                  <c:v>92</c:v>
                </c:pt>
                <c:pt idx="11">
                  <c:v>69.5</c:v>
                </c:pt>
                <c:pt idx="12">
                  <c:v>95</c:v>
                </c:pt>
                <c:pt idx="13">
                  <c:v>106</c:v>
                </c:pt>
                <c:pt idx="14">
                  <c:v>118</c:v>
                </c:pt>
                <c:pt idx="15">
                  <c:v>56</c:v>
                </c:pt>
              </c:numCache>
            </c:numRef>
          </c:xVal>
          <c:yVal>
            <c:numRef>
              <c:f>IR_TL_species_graph!$C$2:$C$17</c:f>
              <c:numCache>
                <c:formatCode>0.00</c:formatCode>
                <c:ptCount val="16"/>
                <c:pt idx="0">
                  <c:v>0.89509536784741139</c:v>
                </c:pt>
                <c:pt idx="1">
                  <c:v>0.70804911323329034</c:v>
                </c:pt>
                <c:pt idx="2">
                  <c:v>0.80234260614934161</c:v>
                </c:pt>
                <c:pt idx="3">
                  <c:v>0.72070844686648661</c:v>
                </c:pt>
                <c:pt idx="4">
                  <c:v>0.7808032675289317</c:v>
                </c:pt>
                <c:pt idx="5">
                  <c:v>0.82493188010899265</c:v>
                </c:pt>
                <c:pt idx="6">
                  <c:v>0.78678474114441421</c:v>
                </c:pt>
                <c:pt idx="7">
                  <c:v>0.75442176870748301</c:v>
                </c:pt>
                <c:pt idx="8">
                  <c:v>0.61895023858214182</c:v>
                </c:pt>
                <c:pt idx="9">
                  <c:v>0.92648059904696944</c:v>
                </c:pt>
                <c:pt idx="10">
                  <c:v>0.45497953615279685</c:v>
                </c:pt>
                <c:pt idx="11">
                  <c:v>0.82925170068027265</c:v>
                </c:pt>
                <c:pt idx="12">
                  <c:v>0.88794567062818652</c:v>
                </c:pt>
                <c:pt idx="13">
                  <c:v>0.65892002734108246</c:v>
                </c:pt>
                <c:pt idx="14">
                  <c:v>0.70969945355191477</c:v>
                </c:pt>
                <c:pt idx="15">
                  <c:v>0.83526208304969352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910-4A39-9435-9D515F17EF75}"/>
            </c:ext>
          </c:extLst>
        </c:ser>
        <c:ser>
          <c:idx val="1"/>
          <c:order val="1"/>
          <c:tx>
            <c:v>Grouper</c:v>
          </c:tx>
          <c:spPr>
            <a:ln w="28575">
              <a:noFill/>
            </a:ln>
          </c:spPr>
          <c:xVal>
            <c:numRef>
              <c:f>IR_TL_species_graph!$B$18:$B$28</c:f>
              <c:numCache>
                <c:formatCode>General</c:formatCode>
                <c:ptCount val="11"/>
                <c:pt idx="0">
                  <c:v>92</c:v>
                </c:pt>
                <c:pt idx="1">
                  <c:v>78</c:v>
                </c:pt>
                <c:pt idx="2">
                  <c:v>62</c:v>
                </c:pt>
                <c:pt idx="3">
                  <c:v>69</c:v>
                </c:pt>
                <c:pt idx="4">
                  <c:v>81</c:v>
                </c:pt>
                <c:pt idx="5">
                  <c:v>83</c:v>
                </c:pt>
                <c:pt idx="6">
                  <c:v>37</c:v>
                </c:pt>
                <c:pt idx="7">
                  <c:v>75</c:v>
                </c:pt>
                <c:pt idx="8">
                  <c:v>48</c:v>
                </c:pt>
                <c:pt idx="9">
                  <c:v>93</c:v>
                </c:pt>
                <c:pt idx="10">
                  <c:v>55</c:v>
                </c:pt>
              </c:numCache>
            </c:numRef>
          </c:xVal>
          <c:yVal>
            <c:numRef>
              <c:f>IR_TL_species_graph!$C$18:$C$28</c:f>
              <c:numCache>
                <c:formatCode>0.00</c:formatCode>
                <c:ptCount val="11"/>
                <c:pt idx="0">
                  <c:v>0.88</c:v>
                </c:pt>
                <c:pt idx="1">
                  <c:v>0.9</c:v>
                </c:pt>
                <c:pt idx="2">
                  <c:v>0.9</c:v>
                </c:pt>
                <c:pt idx="3">
                  <c:v>0.81</c:v>
                </c:pt>
                <c:pt idx="4">
                  <c:v>0.9</c:v>
                </c:pt>
                <c:pt idx="5">
                  <c:v>0.84000000000000064</c:v>
                </c:pt>
                <c:pt idx="6">
                  <c:v>0.92</c:v>
                </c:pt>
                <c:pt idx="7">
                  <c:v>0.97000000000000064</c:v>
                </c:pt>
                <c:pt idx="8">
                  <c:v>0.96000000000000063</c:v>
                </c:pt>
                <c:pt idx="9">
                  <c:v>0.5</c:v>
                </c:pt>
                <c:pt idx="10">
                  <c:v>0.36000000000000032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910-4A39-9435-9D515F17EF75}"/>
            </c:ext>
          </c:extLst>
        </c:ser>
        <c:ser>
          <c:idx val="2"/>
          <c:order val="2"/>
          <c:tx>
            <c:v>Porgy</c:v>
          </c:tx>
          <c:spPr>
            <a:ln w="28575">
              <a:noFill/>
            </a:ln>
          </c:spPr>
          <c:xVal>
            <c:numRef>
              <c:f>IR_TL_species_graph!$B$29:$B$48</c:f>
              <c:numCache>
                <c:formatCode>General</c:formatCode>
                <c:ptCount val="20"/>
                <c:pt idx="0">
                  <c:v>35.4</c:v>
                </c:pt>
                <c:pt idx="1">
                  <c:v>36.5</c:v>
                </c:pt>
                <c:pt idx="2">
                  <c:v>28.9</c:v>
                </c:pt>
                <c:pt idx="3">
                  <c:v>29.9</c:v>
                </c:pt>
                <c:pt idx="4">
                  <c:v>34.200000000000003</c:v>
                </c:pt>
                <c:pt idx="5">
                  <c:v>34.5</c:v>
                </c:pt>
                <c:pt idx="6">
                  <c:v>36</c:v>
                </c:pt>
                <c:pt idx="7">
                  <c:v>42</c:v>
                </c:pt>
                <c:pt idx="8">
                  <c:v>29.6</c:v>
                </c:pt>
                <c:pt idx="9">
                  <c:v>35.700000000000003</c:v>
                </c:pt>
                <c:pt idx="10">
                  <c:v>31.4</c:v>
                </c:pt>
                <c:pt idx="11">
                  <c:v>31.4</c:v>
                </c:pt>
                <c:pt idx="12">
                  <c:v>24.5</c:v>
                </c:pt>
                <c:pt idx="13">
                  <c:v>35</c:v>
                </c:pt>
                <c:pt idx="14">
                  <c:v>29.5</c:v>
                </c:pt>
                <c:pt idx="15">
                  <c:v>37.700000000000003</c:v>
                </c:pt>
                <c:pt idx="16">
                  <c:v>36</c:v>
                </c:pt>
                <c:pt idx="17">
                  <c:v>41</c:v>
                </c:pt>
                <c:pt idx="18">
                  <c:v>32</c:v>
                </c:pt>
                <c:pt idx="19">
                  <c:v>29.9</c:v>
                </c:pt>
              </c:numCache>
            </c:numRef>
          </c:xVal>
          <c:yVal>
            <c:numRef>
              <c:f>IR_TL_species_graph!$C$29:$C$48</c:f>
              <c:numCache>
                <c:formatCode>0.00</c:formatCode>
                <c:ptCount val="20"/>
                <c:pt idx="0">
                  <c:v>0.64272559852670585</c:v>
                </c:pt>
                <c:pt idx="1">
                  <c:v>0.89016018306636024</c:v>
                </c:pt>
                <c:pt idx="2">
                  <c:v>8.5106382978723718E-3</c:v>
                </c:pt>
                <c:pt idx="3">
                  <c:v>1</c:v>
                </c:pt>
                <c:pt idx="4">
                  <c:v>0.99626865671641796</c:v>
                </c:pt>
                <c:pt idx="5">
                  <c:v>0.60180995475113164</c:v>
                </c:pt>
                <c:pt idx="6">
                  <c:v>0.36181575433911956</c:v>
                </c:pt>
                <c:pt idx="7">
                  <c:v>0.35983263598326493</c:v>
                </c:pt>
                <c:pt idx="8">
                  <c:v>2.7649769585253631E-2</c:v>
                </c:pt>
                <c:pt idx="9">
                  <c:v>0.73741794310721975</c:v>
                </c:pt>
                <c:pt idx="10">
                  <c:v>0.92957746478873149</c:v>
                </c:pt>
                <c:pt idx="11">
                  <c:v>0.32160804020100497</c:v>
                </c:pt>
                <c:pt idx="12">
                  <c:v>0.593301435406699</c:v>
                </c:pt>
                <c:pt idx="13">
                  <c:v>0.94784580498866311</c:v>
                </c:pt>
                <c:pt idx="14">
                  <c:v>0.95045045045045062</c:v>
                </c:pt>
                <c:pt idx="15">
                  <c:v>0.38059701492537301</c:v>
                </c:pt>
                <c:pt idx="16">
                  <c:v>0.78752886836027702</c:v>
                </c:pt>
                <c:pt idx="17">
                  <c:v>1.4898688915375399E-2</c:v>
                </c:pt>
                <c:pt idx="18">
                  <c:v>7.6124567474048404E-3</c:v>
                </c:pt>
                <c:pt idx="19">
                  <c:v>4.4376434583014615E-2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910-4A39-9435-9D515F17EF75}"/>
            </c:ext>
          </c:extLst>
        </c:ser>
        <c:ser>
          <c:idx val="3"/>
          <c:order val="3"/>
          <c:tx>
            <c:v>Parrotfish</c:v>
          </c:tx>
          <c:spPr>
            <a:ln w="28575">
              <a:noFill/>
            </a:ln>
          </c:spPr>
          <c:xVal>
            <c:numRef>
              <c:f>IR_TL_species_graph!$B$49:$B$58</c:f>
              <c:numCache>
                <c:formatCode>General</c:formatCode>
                <c:ptCount val="10"/>
                <c:pt idx="0">
                  <c:v>33.300000000000004</c:v>
                </c:pt>
                <c:pt idx="1">
                  <c:v>39.5</c:v>
                </c:pt>
                <c:pt idx="2">
                  <c:v>48.4</c:v>
                </c:pt>
                <c:pt idx="3">
                  <c:v>37.800000000000004</c:v>
                </c:pt>
                <c:pt idx="4">
                  <c:v>44.3</c:v>
                </c:pt>
                <c:pt idx="5">
                  <c:v>39</c:v>
                </c:pt>
                <c:pt idx="6">
                  <c:v>40</c:v>
                </c:pt>
                <c:pt idx="7">
                  <c:v>36.5</c:v>
                </c:pt>
                <c:pt idx="8">
                  <c:v>46.5</c:v>
                </c:pt>
                <c:pt idx="9">
                  <c:v>31</c:v>
                </c:pt>
              </c:numCache>
            </c:numRef>
          </c:xVal>
          <c:yVal>
            <c:numRef>
              <c:f>IR_TL_species_graph!$C$49:$C$58</c:f>
              <c:numCache>
                <c:formatCode>0.00</c:formatCode>
                <c:ptCount val="10"/>
                <c:pt idx="0">
                  <c:v>0.17191977077363896</c:v>
                </c:pt>
                <c:pt idx="1">
                  <c:v>0.40749414519906396</c:v>
                </c:pt>
                <c:pt idx="2">
                  <c:v>0.80053763440860215</c:v>
                </c:pt>
                <c:pt idx="3">
                  <c:v>0.86116322701688564</c:v>
                </c:pt>
                <c:pt idx="4">
                  <c:v>1</c:v>
                </c:pt>
                <c:pt idx="5">
                  <c:v>0.99733333333333329</c:v>
                </c:pt>
                <c:pt idx="6">
                  <c:v>0.53984287317620661</c:v>
                </c:pt>
                <c:pt idx="7">
                  <c:v>1</c:v>
                </c:pt>
                <c:pt idx="8">
                  <c:v>0.99676375404530748</c:v>
                </c:pt>
                <c:pt idx="9">
                  <c:v>0.9842931937172763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7910-4A39-9435-9D515F17EF75}"/>
            </c:ext>
          </c:extLst>
        </c:ser>
        <c:ser>
          <c:idx val="4"/>
          <c:order val="4"/>
          <c:tx>
            <c:v>Seabream</c:v>
          </c:tx>
          <c:spPr>
            <a:ln w="28575">
              <a:noFill/>
            </a:ln>
          </c:spPr>
          <c:xVal>
            <c:numRef>
              <c:f>IR_TL_species_graph!$B$59:$B$78</c:f>
              <c:numCache>
                <c:formatCode>General</c:formatCode>
                <c:ptCount val="20"/>
                <c:pt idx="0">
                  <c:v>23</c:v>
                </c:pt>
                <c:pt idx="1">
                  <c:v>21</c:v>
                </c:pt>
                <c:pt idx="2">
                  <c:v>20</c:v>
                </c:pt>
                <c:pt idx="3">
                  <c:v>23</c:v>
                </c:pt>
                <c:pt idx="4">
                  <c:v>37</c:v>
                </c:pt>
                <c:pt idx="5">
                  <c:v>29</c:v>
                </c:pt>
                <c:pt idx="6">
                  <c:v>26</c:v>
                </c:pt>
                <c:pt idx="7">
                  <c:v>23</c:v>
                </c:pt>
                <c:pt idx="8">
                  <c:v>29</c:v>
                </c:pt>
                <c:pt idx="9">
                  <c:v>22</c:v>
                </c:pt>
                <c:pt idx="10">
                  <c:v>20</c:v>
                </c:pt>
                <c:pt idx="11">
                  <c:v>24</c:v>
                </c:pt>
                <c:pt idx="12">
                  <c:v>30</c:v>
                </c:pt>
                <c:pt idx="13">
                  <c:v>29</c:v>
                </c:pt>
                <c:pt idx="14">
                  <c:v>23.5</c:v>
                </c:pt>
                <c:pt idx="15">
                  <c:v>22</c:v>
                </c:pt>
                <c:pt idx="16">
                  <c:v>24</c:v>
                </c:pt>
                <c:pt idx="17">
                  <c:v>29</c:v>
                </c:pt>
                <c:pt idx="18">
                  <c:v>26.5</c:v>
                </c:pt>
                <c:pt idx="19">
                  <c:v>25.8</c:v>
                </c:pt>
              </c:numCache>
            </c:numRef>
          </c:xVal>
          <c:yVal>
            <c:numRef>
              <c:f>IR_TL_species_graph!$C$59:$C$78</c:f>
              <c:numCache>
                <c:formatCode>0.00</c:formatCode>
                <c:ptCount val="20"/>
                <c:pt idx="0">
                  <c:v>6.4516129032258132E-2</c:v>
                </c:pt>
                <c:pt idx="1">
                  <c:v>0.60975609756097693</c:v>
                </c:pt>
                <c:pt idx="2">
                  <c:v>0.8333333333333337</c:v>
                </c:pt>
                <c:pt idx="3">
                  <c:v>1</c:v>
                </c:pt>
                <c:pt idx="4">
                  <c:v>0.67500000000000149</c:v>
                </c:pt>
                <c:pt idx="5">
                  <c:v>0.57446808510638259</c:v>
                </c:pt>
                <c:pt idx="6">
                  <c:v>0.92546583850931674</c:v>
                </c:pt>
                <c:pt idx="7">
                  <c:v>0.94197952218430192</c:v>
                </c:pt>
                <c:pt idx="8">
                  <c:v>0.77777777777777901</c:v>
                </c:pt>
                <c:pt idx="9">
                  <c:v>0.1111111111111111</c:v>
                </c:pt>
                <c:pt idx="10">
                  <c:v>0.21428571428571427</c:v>
                </c:pt>
                <c:pt idx="11">
                  <c:v>0.97610921501706482</c:v>
                </c:pt>
                <c:pt idx="12">
                  <c:v>0.86348122866894195</c:v>
                </c:pt>
                <c:pt idx="13">
                  <c:v>0.97276264591439687</c:v>
                </c:pt>
                <c:pt idx="14">
                  <c:v>0.33707865168539403</c:v>
                </c:pt>
                <c:pt idx="15">
                  <c:v>0.63414634146341464</c:v>
                </c:pt>
                <c:pt idx="16">
                  <c:v>0.63636363636363769</c:v>
                </c:pt>
                <c:pt idx="17">
                  <c:v>0.63235294117647067</c:v>
                </c:pt>
                <c:pt idx="18">
                  <c:v>0.60000000000000064</c:v>
                </c:pt>
                <c:pt idx="19">
                  <c:v>0.30258302583025903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7910-4A39-9435-9D515F17EF75}"/>
            </c:ext>
          </c:extLst>
        </c:ser>
        <c:ser>
          <c:idx val="5"/>
          <c:order val="5"/>
          <c:tx>
            <c:v>Sole</c:v>
          </c:tx>
          <c:spPr>
            <a:ln w="28575">
              <a:noFill/>
            </a:ln>
          </c:spPr>
          <c:xVal>
            <c:numRef>
              <c:f>IR_TL_species_graph!$B$79:$B$100</c:f>
              <c:numCache>
                <c:formatCode>General</c:formatCode>
                <c:ptCount val="22"/>
                <c:pt idx="0">
                  <c:v>38.800000000000004</c:v>
                </c:pt>
                <c:pt idx="1">
                  <c:v>40.6</c:v>
                </c:pt>
                <c:pt idx="2">
                  <c:v>30.2</c:v>
                </c:pt>
                <c:pt idx="3">
                  <c:v>32.5</c:v>
                </c:pt>
                <c:pt idx="4">
                  <c:v>39.800000000000004</c:v>
                </c:pt>
                <c:pt idx="5">
                  <c:v>41.1</c:v>
                </c:pt>
                <c:pt idx="6">
                  <c:v>34.300000000000004</c:v>
                </c:pt>
                <c:pt idx="7">
                  <c:v>36.6</c:v>
                </c:pt>
                <c:pt idx="8">
                  <c:v>32</c:v>
                </c:pt>
                <c:pt idx="9">
                  <c:v>30.6</c:v>
                </c:pt>
                <c:pt idx="10">
                  <c:v>31.4</c:v>
                </c:pt>
                <c:pt idx="11">
                  <c:v>38.1</c:v>
                </c:pt>
                <c:pt idx="12">
                  <c:v>36.6</c:v>
                </c:pt>
                <c:pt idx="13">
                  <c:v>40</c:v>
                </c:pt>
                <c:pt idx="14">
                  <c:v>38</c:v>
                </c:pt>
                <c:pt idx="15">
                  <c:v>40</c:v>
                </c:pt>
                <c:pt idx="16">
                  <c:v>37.300000000000004</c:v>
                </c:pt>
                <c:pt idx="17">
                  <c:v>39</c:v>
                </c:pt>
                <c:pt idx="18">
                  <c:v>39</c:v>
                </c:pt>
                <c:pt idx="19">
                  <c:v>37</c:v>
                </c:pt>
                <c:pt idx="20">
                  <c:v>39</c:v>
                </c:pt>
                <c:pt idx="21">
                  <c:v>35</c:v>
                </c:pt>
              </c:numCache>
            </c:numRef>
          </c:xVal>
          <c:yVal>
            <c:numRef>
              <c:f>IR_TL_species_graph!$C$79:$C$100</c:f>
              <c:numCache>
                <c:formatCode>0.00</c:formatCode>
                <c:ptCount val="22"/>
                <c:pt idx="0">
                  <c:v>1</c:v>
                </c:pt>
                <c:pt idx="1">
                  <c:v>0.35395189003436484</c:v>
                </c:pt>
                <c:pt idx="2">
                  <c:v>0.72696245733788523</c:v>
                </c:pt>
                <c:pt idx="3">
                  <c:v>1</c:v>
                </c:pt>
                <c:pt idx="4">
                  <c:v>0.21153846153846212</c:v>
                </c:pt>
                <c:pt idx="5">
                  <c:v>0.323024054982819</c:v>
                </c:pt>
                <c:pt idx="6">
                  <c:v>1</c:v>
                </c:pt>
                <c:pt idx="7">
                  <c:v>0.45</c:v>
                </c:pt>
                <c:pt idx="8">
                  <c:v>0.63157894736842224</c:v>
                </c:pt>
                <c:pt idx="9">
                  <c:v>0.9</c:v>
                </c:pt>
                <c:pt idx="10">
                  <c:v>0.78367346938775506</c:v>
                </c:pt>
                <c:pt idx="11">
                  <c:v>0.51041666666666519</c:v>
                </c:pt>
                <c:pt idx="12">
                  <c:v>0.39249146757679182</c:v>
                </c:pt>
                <c:pt idx="13">
                  <c:v>0.54066985645933197</c:v>
                </c:pt>
                <c:pt idx="14">
                  <c:v>1</c:v>
                </c:pt>
                <c:pt idx="15">
                  <c:v>0.9</c:v>
                </c:pt>
                <c:pt idx="16">
                  <c:v>1</c:v>
                </c:pt>
                <c:pt idx="17">
                  <c:v>0.61000000000000065</c:v>
                </c:pt>
                <c:pt idx="18">
                  <c:v>0.28000000000000008</c:v>
                </c:pt>
                <c:pt idx="19">
                  <c:v>0.91</c:v>
                </c:pt>
                <c:pt idx="20">
                  <c:v>0.18000000000000024</c:v>
                </c:pt>
                <c:pt idx="21">
                  <c:v>0.89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7910-4A39-9435-9D515F17EF75}"/>
            </c:ext>
          </c:extLst>
        </c:ser>
        <c:ser>
          <c:idx val="6"/>
          <c:order val="6"/>
          <c:tx>
            <c:v>Barracuda</c:v>
          </c:tx>
          <c:spPr>
            <a:ln w="28575">
              <a:noFill/>
            </a:ln>
          </c:spPr>
          <c:xVal>
            <c:numRef>
              <c:f>IR_TL_species_graph!$B$101:$B$114</c:f>
              <c:numCache>
                <c:formatCode>General</c:formatCode>
                <c:ptCount val="14"/>
                <c:pt idx="0">
                  <c:v>81</c:v>
                </c:pt>
                <c:pt idx="1">
                  <c:v>83</c:v>
                </c:pt>
                <c:pt idx="2">
                  <c:v>83</c:v>
                </c:pt>
                <c:pt idx="3">
                  <c:v>83.5</c:v>
                </c:pt>
                <c:pt idx="4">
                  <c:v>84</c:v>
                </c:pt>
                <c:pt idx="5">
                  <c:v>76.5</c:v>
                </c:pt>
                <c:pt idx="6">
                  <c:v>86</c:v>
                </c:pt>
                <c:pt idx="7">
                  <c:v>85.5</c:v>
                </c:pt>
                <c:pt idx="8">
                  <c:v>83</c:v>
                </c:pt>
                <c:pt idx="9">
                  <c:v>72</c:v>
                </c:pt>
                <c:pt idx="10">
                  <c:v>96</c:v>
                </c:pt>
                <c:pt idx="11">
                  <c:v>92.5</c:v>
                </c:pt>
                <c:pt idx="12">
                  <c:v>68.5</c:v>
                </c:pt>
                <c:pt idx="13">
                  <c:v>91.5</c:v>
                </c:pt>
              </c:numCache>
            </c:numRef>
          </c:xVal>
          <c:yVal>
            <c:numRef>
              <c:f>IR_TL_species_graph!$C$101:$C$114</c:f>
              <c:numCache>
                <c:formatCode>0.00</c:formatCode>
                <c:ptCount val="14"/>
                <c:pt idx="0">
                  <c:v>0.83944954128440363</c:v>
                </c:pt>
                <c:pt idx="1">
                  <c:v>0.80374479889042993</c:v>
                </c:pt>
                <c:pt idx="2">
                  <c:v>0.17886178861788621</c:v>
                </c:pt>
                <c:pt idx="3">
                  <c:v>0.55000000000000004</c:v>
                </c:pt>
                <c:pt idx="4">
                  <c:v>0.73163841807909846</c:v>
                </c:pt>
                <c:pt idx="5">
                  <c:v>0.60975609756097693</c:v>
                </c:pt>
                <c:pt idx="6">
                  <c:v>0.70292318150917765</c:v>
                </c:pt>
                <c:pt idx="7">
                  <c:v>0.31341209173036938</c:v>
                </c:pt>
                <c:pt idx="8">
                  <c:v>0.14555468135326521</c:v>
                </c:pt>
                <c:pt idx="9">
                  <c:v>0.64723320158102771</c:v>
                </c:pt>
                <c:pt idx="10">
                  <c:v>0.36351259360108984</c:v>
                </c:pt>
                <c:pt idx="11">
                  <c:v>0.23087621696801083</c:v>
                </c:pt>
                <c:pt idx="12">
                  <c:v>0.32972972972973053</c:v>
                </c:pt>
                <c:pt idx="13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7910-4A39-9435-9D515F17EF75}"/>
            </c:ext>
          </c:extLst>
        </c:ser>
        <c:ser>
          <c:idx val="7"/>
          <c:order val="7"/>
          <c:tx>
            <c:v>Trevally</c:v>
          </c:tx>
          <c:spPr>
            <a:ln w="28575">
              <a:noFill/>
            </a:ln>
          </c:spPr>
          <c:xVal>
            <c:numRef>
              <c:f>IR_TL_species_graph!$B$115:$B$146</c:f>
              <c:numCache>
                <c:formatCode>General</c:formatCode>
                <c:ptCount val="32"/>
                <c:pt idx="0">
                  <c:v>47.4</c:v>
                </c:pt>
                <c:pt idx="1">
                  <c:v>64</c:v>
                </c:pt>
                <c:pt idx="2">
                  <c:v>42</c:v>
                </c:pt>
                <c:pt idx="3">
                  <c:v>35.200000000000003</c:v>
                </c:pt>
                <c:pt idx="4">
                  <c:v>62</c:v>
                </c:pt>
                <c:pt idx="5">
                  <c:v>46.5</c:v>
                </c:pt>
                <c:pt idx="6">
                  <c:v>34.5</c:v>
                </c:pt>
                <c:pt idx="7">
                  <c:v>45</c:v>
                </c:pt>
                <c:pt idx="8">
                  <c:v>67.5</c:v>
                </c:pt>
                <c:pt idx="9">
                  <c:v>45.5</c:v>
                </c:pt>
                <c:pt idx="10">
                  <c:v>37</c:v>
                </c:pt>
                <c:pt idx="11">
                  <c:v>43</c:v>
                </c:pt>
                <c:pt idx="12">
                  <c:v>70.5</c:v>
                </c:pt>
                <c:pt idx="13">
                  <c:v>40.6</c:v>
                </c:pt>
                <c:pt idx="14">
                  <c:v>43.2</c:v>
                </c:pt>
                <c:pt idx="15">
                  <c:v>56</c:v>
                </c:pt>
                <c:pt idx="16">
                  <c:v>53.5</c:v>
                </c:pt>
                <c:pt idx="17">
                  <c:v>44</c:v>
                </c:pt>
                <c:pt idx="18">
                  <c:v>68.5</c:v>
                </c:pt>
                <c:pt idx="19">
                  <c:v>52</c:v>
                </c:pt>
                <c:pt idx="20">
                  <c:v>53</c:v>
                </c:pt>
                <c:pt idx="21">
                  <c:v>48</c:v>
                </c:pt>
                <c:pt idx="22">
                  <c:v>39</c:v>
                </c:pt>
                <c:pt idx="23">
                  <c:v>46.8</c:v>
                </c:pt>
                <c:pt idx="24">
                  <c:v>37.6</c:v>
                </c:pt>
                <c:pt idx="25">
                  <c:v>49.4</c:v>
                </c:pt>
                <c:pt idx="26">
                  <c:v>47.7</c:v>
                </c:pt>
                <c:pt idx="27">
                  <c:v>63</c:v>
                </c:pt>
                <c:pt idx="28">
                  <c:v>50</c:v>
                </c:pt>
                <c:pt idx="29">
                  <c:v>60.3</c:v>
                </c:pt>
                <c:pt idx="30">
                  <c:v>47.5</c:v>
                </c:pt>
                <c:pt idx="31">
                  <c:v>49.5</c:v>
                </c:pt>
              </c:numCache>
            </c:numRef>
          </c:xVal>
          <c:yVal>
            <c:numRef>
              <c:f>IR_TL_species_graph!$C$115:$C$146</c:f>
              <c:numCache>
                <c:formatCode>0.00</c:formatCode>
                <c:ptCount val="32"/>
                <c:pt idx="0">
                  <c:v>1</c:v>
                </c:pt>
                <c:pt idx="1">
                  <c:v>0.86472602739726023</c:v>
                </c:pt>
                <c:pt idx="2">
                  <c:v>1</c:v>
                </c:pt>
                <c:pt idx="3">
                  <c:v>0.71046228710462256</c:v>
                </c:pt>
                <c:pt idx="4">
                  <c:v>0.12432432432432433</c:v>
                </c:pt>
                <c:pt idx="5">
                  <c:v>0.90671641791044777</c:v>
                </c:pt>
                <c:pt idx="6">
                  <c:v>1</c:v>
                </c:pt>
                <c:pt idx="7">
                  <c:v>0.88807785888077861</c:v>
                </c:pt>
                <c:pt idx="8">
                  <c:v>3.3018867924528301E-2</c:v>
                </c:pt>
                <c:pt idx="9">
                  <c:v>0.73333333333333361</c:v>
                </c:pt>
                <c:pt idx="10">
                  <c:v>0.47281323877068582</c:v>
                </c:pt>
                <c:pt idx="11">
                  <c:v>0.94202898550724556</c:v>
                </c:pt>
                <c:pt idx="12">
                  <c:v>7.0500927643784794E-2</c:v>
                </c:pt>
                <c:pt idx="13">
                  <c:v>0.4095860566448809</c:v>
                </c:pt>
                <c:pt idx="14">
                  <c:v>0.36842105263157893</c:v>
                </c:pt>
                <c:pt idx="15">
                  <c:v>6.2792877225867086E-2</c:v>
                </c:pt>
                <c:pt idx="16">
                  <c:v>0.19430950728660637</c:v>
                </c:pt>
                <c:pt idx="17">
                  <c:v>4.6948356807511735E-2</c:v>
                </c:pt>
                <c:pt idx="18">
                  <c:v>0.9369024856596555</c:v>
                </c:pt>
                <c:pt idx="19">
                  <c:v>0.37777777777777877</c:v>
                </c:pt>
                <c:pt idx="20">
                  <c:v>0.61728395061728392</c:v>
                </c:pt>
                <c:pt idx="21">
                  <c:v>0.86976744186046506</c:v>
                </c:pt>
                <c:pt idx="22">
                  <c:v>0.32790988735920046</c:v>
                </c:pt>
                <c:pt idx="23">
                  <c:v>0.58245614035087656</c:v>
                </c:pt>
                <c:pt idx="24">
                  <c:v>0.7985611510791365</c:v>
                </c:pt>
                <c:pt idx="25">
                  <c:v>0.77702702702702764</c:v>
                </c:pt>
                <c:pt idx="26">
                  <c:v>8.8698140200286504E-2</c:v>
                </c:pt>
                <c:pt idx="27">
                  <c:v>0.77615062761506415</c:v>
                </c:pt>
                <c:pt idx="28">
                  <c:v>0.76433915211970205</c:v>
                </c:pt>
                <c:pt idx="29">
                  <c:v>0.52631578947368418</c:v>
                </c:pt>
                <c:pt idx="30">
                  <c:v>0.93650793650793651</c:v>
                </c:pt>
                <c:pt idx="31">
                  <c:v>0.18413793103448306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7910-4A39-9435-9D515F17EF75}"/>
            </c:ext>
          </c:extLst>
        </c:ser>
        <c:ser>
          <c:idx val="8"/>
          <c:order val="8"/>
          <c:tx>
            <c:v>Comber</c:v>
          </c:tx>
          <c:spPr>
            <a:ln w="28575">
              <a:noFill/>
            </a:ln>
          </c:spPr>
          <c:xVal>
            <c:numRef>
              <c:f>IR_TL_species_graph!$B$147:$B$155</c:f>
              <c:numCache>
                <c:formatCode>General</c:formatCode>
                <c:ptCount val="9"/>
                <c:pt idx="0">
                  <c:v>33</c:v>
                </c:pt>
                <c:pt idx="1">
                  <c:v>30</c:v>
                </c:pt>
                <c:pt idx="2">
                  <c:v>30</c:v>
                </c:pt>
                <c:pt idx="3">
                  <c:v>40</c:v>
                </c:pt>
                <c:pt idx="4">
                  <c:v>36</c:v>
                </c:pt>
                <c:pt idx="5">
                  <c:v>33</c:v>
                </c:pt>
                <c:pt idx="6">
                  <c:v>27</c:v>
                </c:pt>
                <c:pt idx="7">
                  <c:v>29</c:v>
                </c:pt>
                <c:pt idx="8">
                  <c:v>27</c:v>
                </c:pt>
              </c:numCache>
            </c:numRef>
          </c:xVal>
          <c:yVal>
            <c:numRef>
              <c:f>IR_TL_species_graph!$C$147:$C$155</c:f>
              <c:numCache>
                <c:formatCode>0.00</c:formatCode>
                <c:ptCount val="9"/>
                <c:pt idx="0">
                  <c:v>0.76000000000000123</c:v>
                </c:pt>
                <c:pt idx="1">
                  <c:v>0.91</c:v>
                </c:pt>
                <c:pt idx="2">
                  <c:v>0.69000000000000061</c:v>
                </c:pt>
                <c:pt idx="3">
                  <c:v>0.68</c:v>
                </c:pt>
                <c:pt idx="4">
                  <c:v>0.82000000000000062</c:v>
                </c:pt>
                <c:pt idx="5">
                  <c:v>0.98</c:v>
                </c:pt>
                <c:pt idx="6">
                  <c:v>6.0000000000000032E-2</c:v>
                </c:pt>
                <c:pt idx="7">
                  <c:v>0.62000000000000111</c:v>
                </c:pt>
                <c:pt idx="8">
                  <c:v>0.44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7910-4A39-9435-9D515F17EF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6118912"/>
        <c:axId val="146137472"/>
      </c:scatterChart>
      <c:valAx>
        <c:axId val="1461189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TL (cm)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de-DE"/>
          </a:p>
        </c:txPr>
        <c:crossAx val="146137472"/>
        <c:crosses val="autoZero"/>
        <c:crossBetween val="midCat"/>
      </c:valAx>
      <c:valAx>
        <c:axId val="146137472"/>
        <c:scaling>
          <c:orientation val="minMax"/>
          <c:max val="1"/>
        </c:scaling>
        <c:delete val="0"/>
        <c:axPos val="l"/>
        <c:numFmt formatCode="0.00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de-DE"/>
          </a:p>
        </c:txPr>
        <c:crossAx val="146118912"/>
        <c:crosses val="autoZero"/>
        <c:crossBetween val="midCat"/>
        <c:majorUnit val="0.2"/>
      </c:valAx>
    </c:plotArea>
    <c:legend>
      <c:legendPos val="r"/>
      <c:layout>
        <c:manualLayout>
          <c:xMode val="edge"/>
          <c:yMode val="edge"/>
          <c:x val="0.84710422922922934"/>
          <c:y val="0.12860934744268079"/>
          <c:w val="0.12588125625625618"/>
          <c:h val="0.57752182539682562"/>
        </c:manualLayout>
      </c:layout>
      <c:overlay val="0"/>
      <c:txPr>
        <a:bodyPr/>
        <a:lstStyle/>
        <a:p>
          <a:pPr>
            <a:defRPr sz="1400"/>
          </a:pPr>
          <a:endParaRPr lang="de-DE"/>
        </a:p>
      </c:txPr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B28E8B-3520-4EA9-AB55-5F261A2C0AA0}" type="datetimeFigureOut">
              <a:rPr lang="pt-PT" smtClean="0"/>
              <a:pPr/>
              <a:t>24/04/2018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F591B8-8FEE-4925-B280-3B867A5BFD02}" type="slidenum">
              <a:rPr lang="pt-PT" smtClean="0"/>
              <a:pPr/>
              <a:t>‹#›</a:t>
            </a:fld>
            <a:endParaRPr lang="pt-P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591B8-8FEE-4925-B280-3B867A5BFD02}" type="slidenum">
              <a:rPr lang="pt-PT" smtClean="0"/>
              <a:pPr/>
              <a:t>1</a:t>
            </a:fld>
            <a:endParaRPr lang="pt-PT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PT"/>
              <a:t>Yellowmouth</a:t>
            </a:r>
            <a:r>
              <a:rPr lang="pt-PT" baseline="0"/>
              <a:t> barracuda;  Almaco jack;  white trevally; dusky grouper; blacktail comber; White seabream; Senegalese sole; Mediterranean parrotfish; Red porgy</a:t>
            </a:r>
          </a:p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591B8-8FEE-4925-B280-3B867A5BFD02}" type="slidenum">
              <a:rPr lang="pt-PT" smtClean="0"/>
              <a:pPr/>
              <a:t>3</a:t>
            </a:fld>
            <a:endParaRPr lang="pt-PT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Yellowmouth</a:t>
            </a:r>
            <a:r>
              <a:rPr lang="pt-PT" baseline="0" dirty="0"/>
              <a:t> barracuda;  Almaco jack;  white trevally; dusky grouper; blacktail comber; White seabream; Senegalese sole; Mediterranean parrotfish; Red porgy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591B8-8FEE-4925-B280-3B867A5BFD02}" type="slidenum">
              <a:rPr lang="pt-PT" smtClean="0"/>
              <a:pPr/>
              <a:t>4</a:t>
            </a:fld>
            <a:endParaRPr lang="pt-P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PT" baseline="0" dirty="0"/>
              <a:t>Adjust lines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591B8-8FEE-4925-B280-3B867A5BFD02}" type="slidenum">
              <a:rPr lang="pt-PT" smtClean="0"/>
              <a:pPr/>
              <a:t>5</a:t>
            </a:fld>
            <a:endParaRPr lang="pt-PT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Add names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591B8-8FEE-4925-B280-3B867A5BFD02}" type="slidenum">
              <a:rPr lang="pt-PT" smtClean="0"/>
              <a:pPr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43626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PT"/>
              <a:t>ANOVA on</a:t>
            </a:r>
            <a:r>
              <a:rPr lang="pt-PT" baseline="0"/>
              <a:t> ranks (data not normal even after transformation) indicated a significant difference between groups. Dunn’s method showed significant differences between pelagic and the other 2 groups (bentho-pelagic and benthic)</a:t>
            </a:r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591B8-8FEE-4925-B280-3B867A5BFD02}" type="slidenum">
              <a:rPr lang="pt-PT" smtClean="0"/>
              <a:pPr/>
              <a:t>10</a:t>
            </a:fld>
            <a:endParaRPr lang="pt-PT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Individual data (not normal so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anova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ranks and Dunn test)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pt-PT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Omnivore vs Herbivore	61.306	4.595	Yes		</a:t>
            </a:r>
          </a:p>
          <a:p>
            <a:r>
              <a:rPr lang="it-IT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Omnivore vs </a:t>
            </a:r>
            <a:r>
              <a:rPr lang="it-IT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Molluscivore</a:t>
            </a:r>
            <a:r>
              <a:rPr lang="it-IT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26.332	2.476	No		</a:t>
            </a:r>
          </a:p>
          <a:p>
            <a:r>
              <a:rPr lang="pt-PT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Omnivore vs Piscivore	18.323	2.219	Do Not Test		</a:t>
            </a:r>
          </a:p>
          <a:p>
            <a:r>
              <a:rPr lang="pt-PT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Piscivore vs Herbivore	42.983	3.000	Yes		</a:t>
            </a:r>
          </a:p>
          <a:p>
            <a:r>
              <a:rPr lang="pt-PT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Piscivore vs Molluscivore	8.010	0.676	Do Not Test		</a:t>
            </a:r>
          </a:p>
          <a:p>
            <a:r>
              <a:rPr lang="it-IT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Molluscivore</a:t>
            </a:r>
            <a:r>
              <a:rPr lang="it-IT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vs </a:t>
            </a:r>
            <a:r>
              <a:rPr lang="it-IT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Herbivore</a:t>
            </a:r>
            <a:r>
              <a:rPr lang="it-IT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34.974	2.211	No		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591B8-8FEE-4925-B280-3B867A5BFD02}" type="slidenum">
              <a:rPr lang="pt-PT" smtClean="0"/>
              <a:pPr/>
              <a:t>11</a:t>
            </a:fld>
            <a:endParaRPr lang="pt-PT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PT"/>
              <a:t>Trophic level</a:t>
            </a:r>
            <a:r>
              <a:rPr lang="pt-PT" baseline="0"/>
              <a:t> seems to influence space use but this need to be further developed in order to provide stronger and clearer conclusions</a:t>
            </a:r>
          </a:p>
          <a:p>
            <a:endParaRPr lang="pt-PT" baseline="0"/>
          </a:p>
          <a:p>
            <a:r>
              <a:rPr lang="pt-PT" baseline="0"/>
              <a:t>Preying mode -&gt; piscivores ambush predators vs stalking predators</a:t>
            </a:r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591B8-8FEE-4925-B280-3B867A5BFD02}" type="slidenum">
              <a:rPr lang="pt-PT" smtClean="0"/>
              <a:pPr/>
              <a:t>14</a:t>
            </a:fld>
            <a:endParaRPr lang="pt-PT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E1804-2DB9-41AB-BFC2-7F7643A6AF4A}" type="datetimeFigureOut">
              <a:rPr lang="pt-PT" smtClean="0"/>
              <a:pPr/>
              <a:t>24/04/2018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E4621-E96E-4DF4-80F8-68CD0A6F351E}" type="slidenum">
              <a:rPr lang="pt-PT" smtClean="0"/>
              <a:pPr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E1804-2DB9-41AB-BFC2-7F7643A6AF4A}" type="datetimeFigureOut">
              <a:rPr lang="pt-PT" smtClean="0"/>
              <a:pPr/>
              <a:t>24/04/2018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E4621-E96E-4DF4-80F8-68CD0A6F351E}" type="slidenum">
              <a:rPr lang="pt-PT" smtClean="0"/>
              <a:pPr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E1804-2DB9-41AB-BFC2-7F7643A6AF4A}" type="datetimeFigureOut">
              <a:rPr lang="pt-PT" smtClean="0"/>
              <a:pPr/>
              <a:t>24/04/2018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E4621-E96E-4DF4-80F8-68CD0A6F351E}" type="slidenum">
              <a:rPr lang="pt-PT" smtClean="0"/>
              <a:pPr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E1804-2DB9-41AB-BFC2-7F7643A6AF4A}" type="datetimeFigureOut">
              <a:rPr lang="pt-PT" smtClean="0"/>
              <a:pPr/>
              <a:t>24/04/2018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E4621-E96E-4DF4-80F8-68CD0A6F351E}" type="slidenum">
              <a:rPr lang="pt-PT" smtClean="0"/>
              <a:pPr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E1804-2DB9-41AB-BFC2-7F7643A6AF4A}" type="datetimeFigureOut">
              <a:rPr lang="pt-PT" smtClean="0"/>
              <a:pPr/>
              <a:t>24/04/2018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E4621-E96E-4DF4-80F8-68CD0A6F351E}" type="slidenum">
              <a:rPr lang="pt-PT" smtClean="0"/>
              <a:pPr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E1804-2DB9-41AB-BFC2-7F7643A6AF4A}" type="datetimeFigureOut">
              <a:rPr lang="pt-PT" smtClean="0"/>
              <a:pPr/>
              <a:t>24/04/2018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E4621-E96E-4DF4-80F8-68CD0A6F351E}" type="slidenum">
              <a:rPr lang="pt-PT" smtClean="0"/>
              <a:pPr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E1804-2DB9-41AB-BFC2-7F7643A6AF4A}" type="datetimeFigureOut">
              <a:rPr lang="pt-PT" smtClean="0"/>
              <a:pPr/>
              <a:t>24/04/2018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E4621-E96E-4DF4-80F8-68CD0A6F351E}" type="slidenum">
              <a:rPr lang="pt-PT" smtClean="0"/>
              <a:pPr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E1804-2DB9-41AB-BFC2-7F7643A6AF4A}" type="datetimeFigureOut">
              <a:rPr lang="pt-PT" smtClean="0"/>
              <a:pPr/>
              <a:t>24/04/2018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E4621-E96E-4DF4-80F8-68CD0A6F351E}" type="slidenum">
              <a:rPr lang="pt-PT" smtClean="0"/>
              <a:pPr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E1804-2DB9-41AB-BFC2-7F7643A6AF4A}" type="datetimeFigureOut">
              <a:rPr lang="pt-PT" smtClean="0"/>
              <a:pPr/>
              <a:t>24/04/2018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E4621-E96E-4DF4-80F8-68CD0A6F351E}" type="slidenum">
              <a:rPr lang="pt-PT" smtClean="0"/>
              <a:pPr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E1804-2DB9-41AB-BFC2-7F7643A6AF4A}" type="datetimeFigureOut">
              <a:rPr lang="pt-PT" smtClean="0"/>
              <a:pPr/>
              <a:t>24/04/2018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E4621-E96E-4DF4-80F8-68CD0A6F351E}" type="slidenum">
              <a:rPr lang="pt-PT" smtClean="0"/>
              <a:pPr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E1804-2DB9-41AB-BFC2-7F7643A6AF4A}" type="datetimeFigureOut">
              <a:rPr lang="pt-PT" smtClean="0"/>
              <a:pPr/>
              <a:t>24/04/2018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E4621-E96E-4DF4-80F8-68CD0A6F351E}" type="slidenum">
              <a:rPr lang="pt-PT" smtClean="0"/>
              <a:pPr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E1804-2DB9-41AB-BFC2-7F7643A6AF4A}" type="datetimeFigureOut">
              <a:rPr lang="pt-PT" smtClean="0"/>
              <a:pPr/>
              <a:t>24/04/2018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1E4621-E96E-4DF4-80F8-68CD0A6F351E}" type="slidenum">
              <a:rPr lang="pt-PT" smtClean="0"/>
              <a:pPr/>
              <a:t>‹#›</a:t>
            </a:fld>
            <a:endParaRPr lang="pt-P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chart" Target="../charts/chart1.xml"/><Relationship Id="rId7" Type="http://schemas.openxmlformats.org/officeDocument/2006/relationships/image" Target="../media/image11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0.png"/><Relationship Id="rId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chart" Target="../charts/chart2.xml"/><Relationship Id="rId7" Type="http://schemas.openxmlformats.org/officeDocument/2006/relationships/image" Target="../media/image13.jpe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7.png"/><Relationship Id="rId5" Type="http://schemas.openxmlformats.org/officeDocument/2006/relationships/image" Target="../media/image12.pn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3.jpeg"/><Relationship Id="rId10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fewatch.be/etn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g"/><Relationship Id="rId5" Type="http://schemas.openxmlformats.org/officeDocument/2006/relationships/image" Target="../media/image31.gif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8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14.png"/><Relationship Id="rId9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6512" y="230783"/>
            <a:ext cx="9144000" cy="1470025"/>
          </a:xfrm>
        </p:spPr>
        <p:txBody>
          <a:bodyPr>
            <a:normAutofit/>
          </a:bodyPr>
          <a:lstStyle/>
          <a:p>
            <a:r>
              <a:rPr lang="en-US" b="1" dirty="0"/>
              <a:t>Movement ecology on temperate reef fishes: An ATT data collaboration</a:t>
            </a:r>
            <a:endParaRPr lang="pt-P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1640" y="2132856"/>
            <a:ext cx="6336704" cy="504056"/>
          </a:xfrm>
        </p:spPr>
        <p:txBody>
          <a:bodyPr>
            <a:normAutofit fontScale="70000" lnSpcReduction="20000"/>
          </a:bodyPr>
          <a:lstStyle/>
          <a:p>
            <a:r>
              <a:rPr lang="pt-PT" sz="2400" dirty="0">
                <a:solidFill>
                  <a:schemeClr val="tx1"/>
                </a:solidFill>
              </a:rPr>
              <a:t>Steckenreuter, A.</a:t>
            </a:r>
            <a:r>
              <a:rPr lang="pt-PT" sz="2400" baseline="30000" dirty="0">
                <a:solidFill>
                  <a:schemeClr val="tx1"/>
                </a:solidFill>
              </a:rPr>
              <a:t>1</a:t>
            </a:r>
            <a:r>
              <a:rPr lang="pt-PT" sz="2400" dirty="0">
                <a:solidFill>
                  <a:schemeClr val="tx1"/>
                </a:solidFill>
              </a:rPr>
              <a:t>, Abecasis, D.</a:t>
            </a:r>
            <a:r>
              <a:rPr lang="pt-PT" sz="2400" baseline="30000" dirty="0">
                <a:solidFill>
                  <a:schemeClr val="tx1"/>
                </a:solidFill>
              </a:rPr>
              <a:t>2</a:t>
            </a:r>
            <a:r>
              <a:rPr lang="pt-PT" sz="2400" dirty="0">
                <a:solidFill>
                  <a:schemeClr val="tx1"/>
                </a:solidFill>
              </a:rPr>
              <a:t>, Fontes, J.</a:t>
            </a:r>
            <a:r>
              <a:rPr lang="pt-PT" sz="2400" baseline="30000" dirty="0">
                <a:solidFill>
                  <a:schemeClr val="tx1"/>
                </a:solidFill>
              </a:rPr>
              <a:t>1,3</a:t>
            </a:r>
            <a:r>
              <a:rPr lang="pt-PT" sz="2400" dirty="0">
                <a:solidFill>
                  <a:schemeClr val="tx1"/>
                </a:solidFill>
              </a:rPr>
              <a:t>, Erzini, K.</a:t>
            </a:r>
            <a:r>
              <a:rPr lang="pt-PT" sz="2400" baseline="30000" dirty="0">
                <a:solidFill>
                  <a:schemeClr val="tx1"/>
                </a:solidFill>
              </a:rPr>
              <a:t>2</a:t>
            </a:r>
            <a:r>
              <a:rPr lang="pt-PT" sz="2400" dirty="0">
                <a:solidFill>
                  <a:schemeClr val="tx1"/>
                </a:solidFill>
              </a:rPr>
              <a:t>, Afonso, P.</a:t>
            </a:r>
            <a:r>
              <a:rPr lang="pt-PT" sz="2400" baseline="30000" dirty="0">
                <a:solidFill>
                  <a:schemeClr val="tx1"/>
                </a:solidFill>
              </a:rPr>
              <a:t>1,3</a:t>
            </a:r>
            <a:r>
              <a:rPr lang="pt-PT" sz="2400" dirty="0">
                <a:solidFill>
                  <a:schemeClr val="tx1"/>
                </a:solidFill>
              </a:rPr>
              <a:t>,</a:t>
            </a:r>
          </a:p>
          <a:p>
            <a:endParaRPr lang="pt-PT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924944"/>
            <a:ext cx="7776864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aseline="30000" dirty="0"/>
              <a:t>1</a:t>
            </a:r>
            <a:r>
              <a:rPr lang="en-GB" sz="1100" dirty="0"/>
              <a:t> </a:t>
            </a:r>
            <a:r>
              <a:rPr lang="en-GB" sz="1100" i="1" dirty="0"/>
              <a:t>Institute of Marine Research at the University of the Azores (IMAR-</a:t>
            </a:r>
            <a:r>
              <a:rPr lang="en-GB" sz="1100" i="1" dirty="0" err="1"/>
              <a:t>UAz</a:t>
            </a:r>
            <a:r>
              <a:rPr lang="en-GB" sz="1100" i="1" dirty="0"/>
              <a:t>), Department of Oceanography and Fisheries, Portugal</a:t>
            </a:r>
          </a:p>
          <a:p>
            <a:endParaRPr lang="en-GB" sz="600" baseline="30000" dirty="0"/>
          </a:p>
          <a:p>
            <a:r>
              <a:rPr lang="en-GB" sz="1100" i="1" baseline="30000" dirty="0"/>
              <a:t>2 </a:t>
            </a:r>
            <a:r>
              <a:rPr lang="en-GB" sz="1100" i="1" dirty="0"/>
              <a:t>Centre of Marine Sciences (CCMAR),University of the Algarve, Portugal</a:t>
            </a:r>
          </a:p>
          <a:p>
            <a:endParaRPr lang="pt-PT" sz="400" dirty="0"/>
          </a:p>
          <a:p>
            <a:r>
              <a:rPr lang="en-GB" sz="1100" i="1" baseline="30000" dirty="0"/>
              <a:t>3</a:t>
            </a:r>
            <a:r>
              <a:rPr lang="en-GB" sz="1100" i="1" dirty="0"/>
              <a:t> Marine and Environmental Sciences Centre (MARE), University of the Azores, Department of Oceanography and Fisheries, Portugal</a:t>
            </a:r>
            <a:r>
              <a:rPr lang="en-GB" sz="1100" dirty="0"/>
              <a:t> </a:t>
            </a:r>
            <a:endParaRPr lang="pt-PT" sz="1100" dirty="0"/>
          </a:p>
        </p:txBody>
      </p:sp>
      <p:sp>
        <p:nvSpPr>
          <p:cNvPr id="5" name="TextBox 4"/>
          <p:cNvSpPr txBox="1"/>
          <p:nvPr/>
        </p:nvSpPr>
        <p:spPr>
          <a:xfrm>
            <a:off x="1259632" y="5949280"/>
            <a:ext cx="66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IODE/OBIS-Event-Data Workshop on Animal Tagging &amp; Tracking (ATT), Oostende, Belgium, April 2018</a:t>
            </a:r>
          </a:p>
        </p:txBody>
      </p:sp>
      <p:pic>
        <p:nvPicPr>
          <p:cNvPr id="1031" name="Picture 7" descr="C:\Users\David\Documents\Davids\LusoExpedição\Algumas fotos\David 09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3933056"/>
            <a:ext cx="2546904" cy="1692000"/>
          </a:xfrm>
          <a:prstGeom prst="rect">
            <a:avLst/>
          </a:prstGeom>
          <a:noFill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933056"/>
            <a:ext cx="2261272" cy="169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 descr="C:\Users\David\Desktop\1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55976" y="3933056"/>
            <a:ext cx="2527545" cy="1692000"/>
          </a:xfrm>
          <a:prstGeom prst="rect">
            <a:avLst/>
          </a:prstGeom>
          <a:noFill/>
        </p:spPr>
      </p:pic>
      <p:pic>
        <p:nvPicPr>
          <p:cNvPr id="1033" name="Picture 9" descr="C:\Users\David\Documents\Davids\LusoExpedição\EMEPC_S10\Selvagem_Grande\Pseudocaranx_dentex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82729" y="3933056"/>
            <a:ext cx="2261271" cy="1692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57127"/>
            <a:ext cx="6624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/>
              <a:t>Results – Habitat – Example Home Range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C9B9D1F-B704-48B7-B629-7FC7E86E405D}"/>
              </a:ext>
            </a:extLst>
          </p:cNvPr>
          <p:cNvGrpSpPr/>
          <p:nvPr/>
        </p:nvGrpSpPr>
        <p:grpSpPr>
          <a:xfrm>
            <a:off x="610672" y="2204864"/>
            <a:ext cx="7992888" cy="4536504"/>
            <a:chOff x="611560" y="1341272"/>
            <a:chExt cx="7992000" cy="453600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6F44EA8-EE31-4B88-9315-A39B3480DAC9}"/>
                </a:ext>
              </a:extLst>
            </p:cNvPr>
            <p:cNvGrpSpPr/>
            <p:nvPr/>
          </p:nvGrpSpPr>
          <p:grpSpPr>
            <a:xfrm>
              <a:off x="611560" y="1341272"/>
              <a:ext cx="7992000" cy="4536000"/>
              <a:chOff x="611560" y="1484784"/>
              <a:chExt cx="7992000" cy="4536000"/>
            </a:xfrm>
          </p:grpSpPr>
          <p:graphicFrame>
            <p:nvGraphicFramePr>
              <p:cNvPr id="13" name="Chart 12"/>
              <p:cNvGraphicFramePr/>
              <p:nvPr>
                <p:extLst>
                  <p:ext uri="{D42A27DB-BD31-4B8C-83A1-F6EECF244321}">
                    <p14:modId xmlns:p14="http://schemas.microsoft.com/office/powerpoint/2010/main" val="1328485080"/>
                  </p:ext>
                </p:extLst>
              </p:nvPr>
            </p:nvGraphicFramePr>
            <p:xfrm>
              <a:off x="611560" y="1484784"/>
              <a:ext cx="7992000" cy="45360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pic>
            <p:nvPicPr>
              <p:cNvPr id="15" name="Picture 4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b="5263"/>
              <a:stretch>
                <a:fillRect/>
              </a:stretch>
            </p:blipFill>
            <p:spPr bwMode="auto">
              <a:xfrm>
                <a:off x="6804248" y="5085184"/>
                <a:ext cx="792088" cy="3199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" name="Picture 7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b="3701"/>
              <a:stretch>
                <a:fillRect/>
              </a:stretch>
            </p:blipFill>
            <p:spPr bwMode="auto">
              <a:xfrm>
                <a:off x="2843809" y="4475010"/>
                <a:ext cx="792088" cy="3752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" name="Picture 8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4427984" y="4797152"/>
                <a:ext cx="792088" cy="4316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" name="Picture 10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5940152" y="5084680"/>
                <a:ext cx="792088" cy="3960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9" name="Picture 18" descr="veja.jpg"/>
              <p:cNvPicPr>
                <a:picLocks noChangeAspect="1"/>
              </p:cNvPicPr>
              <p:nvPr/>
            </p:nvPicPr>
            <p:blipFill>
              <a:blip r:embed="rId8" cstate="print"/>
              <a:srcRect r="90162" b="88708"/>
              <a:stretch>
                <a:fillRect/>
              </a:stretch>
            </p:blipFill>
            <p:spPr>
              <a:xfrm>
                <a:off x="5220072" y="5012672"/>
                <a:ext cx="720080" cy="487605"/>
              </a:xfrm>
              <a:prstGeom prst="rect">
                <a:avLst/>
              </a:prstGeom>
            </p:spPr>
          </p:pic>
          <p:pic>
            <p:nvPicPr>
              <p:cNvPr id="20" name="Picture 6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 l="2004" t="3965" b="4826"/>
              <a:stretch>
                <a:fillRect/>
              </a:stretch>
            </p:blipFill>
            <p:spPr bwMode="auto">
              <a:xfrm>
                <a:off x="1331640" y="1916832"/>
                <a:ext cx="720080" cy="3387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1" name="Picture 3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 b="4415"/>
              <a:stretch>
                <a:fillRect/>
              </a:stretch>
            </p:blipFill>
            <p:spPr bwMode="auto">
              <a:xfrm>
                <a:off x="1979712" y="1844824"/>
                <a:ext cx="1008112" cy="2890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2" name="Picture 9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3635896" y="4581128"/>
                <a:ext cx="720080" cy="4235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3" name="Picture 12" descr="Common Sole  Solea Solea 2 Clipart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 flipH="1">
                <a:off x="7596336" y="4437112"/>
                <a:ext cx="838218" cy="356616"/>
              </a:xfrm>
              <a:prstGeom prst="rect">
                <a:avLst/>
              </a:prstGeom>
              <a:noFill/>
            </p:spPr>
          </p:pic>
        </p:grpSp>
        <p:grpSp>
          <p:nvGrpSpPr>
            <p:cNvPr id="12" name="Group 11"/>
            <p:cNvGrpSpPr/>
            <p:nvPr/>
          </p:nvGrpSpPr>
          <p:grpSpPr>
            <a:xfrm>
              <a:off x="6228184" y="2132856"/>
              <a:ext cx="1656184" cy="1608890"/>
              <a:chOff x="5148064" y="1748102"/>
              <a:chExt cx="1656184" cy="1608890"/>
            </a:xfrm>
          </p:grpSpPr>
          <p:sp>
            <p:nvSpPr>
              <p:cNvPr id="7" name="Rounded Rectangle 6"/>
              <p:cNvSpPr/>
              <p:nvPr/>
            </p:nvSpPr>
            <p:spPr>
              <a:xfrm>
                <a:off x="5148064" y="2924944"/>
                <a:ext cx="1656184" cy="432048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5148064" y="2348880"/>
                <a:ext cx="1656184" cy="432048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5148064" y="1748102"/>
                <a:ext cx="1656184" cy="43204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148064" y="1772816"/>
                <a:ext cx="10081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b="1"/>
                  <a:t>Pelagic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148064" y="2385951"/>
                <a:ext cx="1656184" cy="43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b="1"/>
                  <a:t>Bentho-pelagic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5148064" y="2974372"/>
                <a:ext cx="1080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b="1"/>
                  <a:t>Benthic</a:t>
                </a:r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467544" y="836712"/>
            <a:ext cx="74167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ANOVA on ranks (data not normally distributed even after transformation) indicated significant difference between 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Post-hoc Dunn’s Method indicated significant differences between pelagic fish and all 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57127"/>
            <a:ext cx="7560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/>
              <a:t>Results – Trophic Level – Example Max. Range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AC600B0-5B55-4F23-99A3-9D7ED00DD131}"/>
              </a:ext>
            </a:extLst>
          </p:cNvPr>
          <p:cNvGrpSpPr/>
          <p:nvPr/>
        </p:nvGrpSpPr>
        <p:grpSpPr>
          <a:xfrm>
            <a:off x="539552" y="2205368"/>
            <a:ext cx="7992000" cy="4536000"/>
            <a:chOff x="611560" y="1700808"/>
            <a:chExt cx="7992000" cy="4536000"/>
          </a:xfrm>
        </p:grpSpPr>
        <p:graphicFrame>
          <p:nvGraphicFramePr>
            <p:cNvPr id="14" name="Chart 13"/>
            <p:cNvGraphicFramePr/>
            <p:nvPr>
              <p:extLst>
                <p:ext uri="{D42A27DB-BD31-4B8C-83A1-F6EECF244321}">
                  <p14:modId xmlns:p14="http://schemas.microsoft.com/office/powerpoint/2010/main" val="3600886491"/>
                </p:ext>
              </p:extLst>
            </p:nvPr>
          </p:nvGraphicFramePr>
          <p:xfrm>
            <a:off x="611560" y="1700808"/>
            <a:ext cx="7992000" cy="4536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pic>
          <p:nvPicPr>
            <p:cNvPr id="34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 b="4415"/>
            <a:stretch>
              <a:fillRect/>
            </a:stretch>
          </p:blipFill>
          <p:spPr bwMode="auto">
            <a:xfrm>
              <a:off x="1403648" y="2026940"/>
              <a:ext cx="1008112" cy="2890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7" name="Group 16"/>
            <p:cNvGrpSpPr/>
            <p:nvPr/>
          </p:nvGrpSpPr>
          <p:grpSpPr>
            <a:xfrm>
              <a:off x="6588224" y="2060848"/>
              <a:ext cx="1656184" cy="2160240"/>
              <a:chOff x="6588224" y="2060848"/>
              <a:chExt cx="1656184" cy="2160240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6588224" y="3237690"/>
                <a:ext cx="1656184" cy="432048"/>
              </a:xfrm>
              <a:prstGeom prst="roundRect">
                <a:avLst/>
              </a:prstGeom>
              <a:solidFill>
                <a:srgbClr val="9966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6588224" y="2661626"/>
                <a:ext cx="1656184" cy="432048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6588224" y="2060848"/>
                <a:ext cx="1656184" cy="432048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6588224" y="2085562"/>
                <a:ext cx="12961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b="1"/>
                  <a:t>Piscivore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588224" y="2698697"/>
                <a:ext cx="15121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b="1"/>
                  <a:t>Molluscivore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588224" y="3287118"/>
                <a:ext cx="15121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b="1"/>
                  <a:t>Omnivore</a:t>
                </a:r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6588224" y="3789040"/>
                <a:ext cx="1656184" cy="432048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588224" y="3851756"/>
                <a:ext cx="15121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b="1"/>
                  <a:t>Herbivore</a:t>
                </a:r>
              </a:p>
            </p:txBody>
          </p:sp>
        </p:grpSp>
        <p:pic>
          <p:nvPicPr>
            <p:cNvPr id="16" name="Picture 12" descr="Common Sole  Solea Solea 2 Clipart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4499992" y="5013176"/>
              <a:ext cx="838218" cy="356616"/>
            </a:xfrm>
            <a:prstGeom prst="rect">
              <a:avLst/>
            </a:prstGeom>
            <a:noFill/>
          </p:spPr>
        </p:pic>
        <p:pic>
          <p:nvPicPr>
            <p:cNvPr id="27" name="Picture 10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903116" y="5047084"/>
              <a:ext cx="792088" cy="3960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27" descr="veja.jpg"/>
            <p:cNvPicPr>
              <a:picLocks noChangeAspect="1"/>
            </p:cNvPicPr>
            <p:nvPr/>
          </p:nvPicPr>
          <p:blipFill>
            <a:blip r:embed="rId7" cstate="print"/>
            <a:srcRect r="90162" b="88708"/>
            <a:stretch>
              <a:fillRect/>
            </a:stretch>
          </p:blipFill>
          <p:spPr>
            <a:xfrm>
              <a:off x="7668344" y="5076676"/>
              <a:ext cx="720080" cy="487605"/>
            </a:xfrm>
            <a:prstGeom prst="rect">
              <a:avLst/>
            </a:prstGeom>
          </p:spPr>
        </p:pic>
        <p:pic>
          <p:nvPicPr>
            <p:cNvPr id="29" name="Picture 8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084168" y="4725144"/>
              <a:ext cx="792088" cy="4316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Picture 4"/>
            <p:cNvPicPr>
              <a:picLocks noChangeAspect="1" noChangeArrowheads="1"/>
            </p:cNvPicPr>
            <p:nvPr/>
          </p:nvPicPr>
          <p:blipFill>
            <a:blip r:embed="rId9" cstate="print"/>
            <a:srcRect b="5263"/>
            <a:stretch>
              <a:fillRect/>
            </a:stretch>
          </p:blipFill>
          <p:spPr bwMode="auto">
            <a:xfrm>
              <a:off x="3707904" y="5305276"/>
              <a:ext cx="792088" cy="319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Picture 7"/>
            <p:cNvPicPr>
              <a:picLocks noChangeAspect="1" noChangeArrowheads="1"/>
            </p:cNvPicPr>
            <p:nvPr/>
          </p:nvPicPr>
          <p:blipFill>
            <a:blip r:embed="rId10" cstate="print"/>
            <a:srcRect b="3701"/>
            <a:stretch>
              <a:fillRect/>
            </a:stretch>
          </p:blipFill>
          <p:spPr bwMode="auto">
            <a:xfrm>
              <a:off x="5292080" y="4259312"/>
              <a:ext cx="792088" cy="3752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" name="Picture 6"/>
            <p:cNvPicPr>
              <a:picLocks noChangeAspect="1" noChangeArrowheads="1"/>
            </p:cNvPicPr>
            <p:nvPr/>
          </p:nvPicPr>
          <p:blipFill>
            <a:blip r:embed="rId11" cstate="print"/>
            <a:srcRect l="2004" t="3965" b="4826"/>
            <a:stretch>
              <a:fillRect/>
            </a:stretch>
          </p:blipFill>
          <p:spPr bwMode="auto">
            <a:xfrm>
              <a:off x="2267744" y="4547220"/>
              <a:ext cx="720080" cy="3387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" name="Picture 9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6948264" y="4869160"/>
              <a:ext cx="720080" cy="423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466D16A-7FCC-46DE-8423-1618C251E2B6}"/>
              </a:ext>
            </a:extLst>
          </p:cNvPr>
          <p:cNvSpPr txBox="1"/>
          <p:nvPr/>
        </p:nvSpPr>
        <p:spPr>
          <a:xfrm>
            <a:off x="467544" y="836712"/>
            <a:ext cx="741674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Individual data not normally distributed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ANOVA &amp; Dunn’s Method indicated significant differences between Omnivore/Herbivore and Piscivore/Herbivore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57127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/>
              <a:t>Results – Reproductive Status: Spawning vs Resting Period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77CAF5E-8CB9-4D33-A9C1-4D5E3A296E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781246"/>
              </p:ext>
            </p:extLst>
          </p:nvPr>
        </p:nvGraphicFramePr>
        <p:xfrm>
          <a:off x="467544" y="1185683"/>
          <a:ext cx="8280920" cy="54470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9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3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5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44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082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4660">
                <a:tc>
                  <a:txBody>
                    <a:bodyPr/>
                    <a:lstStyle/>
                    <a:p>
                      <a:pPr algn="ctr"/>
                      <a:r>
                        <a:rPr lang="pt-PT" sz="1700"/>
                        <a:t>Species</a:t>
                      </a:r>
                    </a:p>
                  </a:txBody>
                  <a:tcPr marL="87630" marR="87630" marT="43815" marB="438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700"/>
                        <a:t>Home range</a:t>
                      </a:r>
                    </a:p>
                  </a:txBody>
                  <a:tcPr marL="87630" marR="87630" marT="43815" marB="438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700"/>
                        <a:t>Core area</a:t>
                      </a:r>
                    </a:p>
                  </a:txBody>
                  <a:tcPr marL="87630" marR="87630" marT="43815" marB="438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700"/>
                        <a:t>Maximum range</a:t>
                      </a:r>
                    </a:p>
                  </a:txBody>
                  <a:tcPr marL="87630" marR="87630" marT="43815" marB="438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700" dirty="0"/>
                        <a:t>Residency</a:t>
                      </a:r>
                    </a:p>
                  </a:txBody>
                  <a:tcPr marL="87630" marR="87630" marT="43815" marB="4381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825">
                <a:tc>
                  <a:txBody>
                    <a:bodyPr/>
                    <a:lstStyle/>
                    <a:p>
                      <a:pPr algn="ctr"/>
                      <a:endParaRPr lang="pt-PT" sz="1500"/>
                    </a:p>
                  </a:txBody>
                  <a:tcPr marL="87630" marR="87630" marT="43815" marB="438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/>
                        <a:t>&gt; During spawning </a:t>
                      </a:r>
                    </a:p>
                  </a:txBody>
                  <a:tcPr marL="87630" marR="87630" marT="43815" marB="4381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500"/>
                        <a:t>X</a:t>
                      </a:r>
                    </a:p>
                  </a:txBody>
                  <a:tcPr marL="87630" marR="87630" marT="43815" marB="438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/>
                        <a:t>X</a:t>
                      </a:r>
                    </a:p>
                  </a:txBody>
                  <a:tcPr marL="87630" marR="87630" marT="43815" marB="4381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5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87630" marR="87630" marT="43815" marB="4381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825">
                <a:tc>
                  <a:txBody>
                    <a:bodyPr/>
                    <a:lstStyle/>
                    <a:p>
                      <a:pPr algn="ctr"/>
                      <a:endParaRPr lang="pt-PT" sz="1500"/>
                    </a:p>
                  </a:txBody>
                  <a:tcPr marL="87630" marR="87630" marT="43815" marB="4381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500"/>
                        <a:t>X</a:t>
                      </a:r>
                    </a:p>
                  </a:txBody>
                  <a:tcPr marL="87630" marR="87630" marT="43815" marB="4381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5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87630" marR="87630" marT="43815" marB="4381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500"/>
                        <a:t>X</a:t>
                      </a:r>
                    </a:p>
                  </a:txBody>
                  <a:tcPr marL="87630" marR="87630" marT="43815" marB="4381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500"/>
                        <a:t>&gt; During spawning</a:t>
                      </a:r>
                    </a:p>
                  </a:txBody>
                  <a:tcPr marL="87630" marR="87630" marT="43815" marB="4381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5825">
                <a:tc>
                  <a:txBody>
                    <a:bodyPr/>
                    <a:lstStyle/>
                    <a:p>
                      <a:pPr algn="ctr"/>
                      <a:endParaRPr lang="pt-PT" sz="1500"/>
                    </a:p>
                  </a:txBody>
                  <a:tcPr marL="87630" marR="87630" marT="43815" marB="4381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5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87630" marR="87630" marT="43815" marB="4381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500"/>
                        <a:t>X</a:t>
                      </a:r>
                    </a:p>
                  </a:txBody>
                  <a:tcPr marL="87630" marR="87630" marT="43815" marB="4381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500"/>
                        <a:t>&gt; During spawning</a:t>
                      </a:r>
                    </a:p>
                  </a:txBody>
                  <a:tcPr marL="87630" marR="87630" marT="43815" marB="4381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5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87630" marR="87630" marT="43815" marB="4381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5825">
                <a:tc>
                  <a:txBody>
                    <a:bodyPr/>
                    <a:lstStyle/>
                    <a:p>
                      <a:pPr algn="ctr"/>
                      <a:endParaRPr lang="pt-PT" sz="1500"/>
                    </a:p>
                  </a:txBody>
                  <a:tcPr marL="87630" marR="87630" marT="43815" marB="4381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500"/>
                        <a:t>X</a:t>
                      </a:r>
                    </a:p>
                  </a:txBody>
                  <a:tcPr marL="87630" marR="87630" marT="43815" marB="4381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500"/>
                        <a:t>X</a:t>
                      </a:r>
                    </a:p>
                  </a:txBody>
                  <a:tcPr marL="87630" marR="87630" marT="43815" marB="4381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500"/>
                        <a:t>&gt; During spawning</a:t>
                      </a:r>
                    </a:p>
                  </a:txBody>
                  <a:tcPr marL="87630" marR="87630" marT="43815" marB="4381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5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87630" marR="87630" marT="43815" marB="4381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5825">
                <a:tc>
                  <a:txBody>
                    <a:bodyPr/>
                    <a:lstStyle/>
                    <a:p>
                      <a:pPr algn="ctr"/>
                      <a:endParaRPr lang="pt-PT" sz="1500"/>
                    </a:p>
                  </a:txBody>
                  <a:tcPr marL="87630" marR="87630" marT="43815" marB="4381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500" dirty="0"/>
                        <a:t>X</a:t>
                      </a:r>
                    </a:p>
                  </a:txBody>
                  <a:tcPr marL="87630" marR="87630" marT="43815" marB="4381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500"/>
                        <a:t>X</a:t>
                      </a:r>
                    </a:p>
                  </a:txBody>
                  <a:tcPr marL="87630" marR="87630" marT="43815" marB="4381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500"/>
                        <a:t>&gt; During resting</a:t>
                      </a:r>
                    </a:p>
                  </a:txBody>
                  <a:tcPr marL="87630" marR="87630" marT="43815" marB="4381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500"/>
                        <a:t>X</a:t>
                      </a:r>
                    </a:p>
                  </a:txBody>
                  <a:tcPr marL="87630" marR="87630" marT="43815" marB="4381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5825">
                <a:tc>
                  <a:txBody>
                    <a:bodyPr/>
                    <a:lstStyle/>
                    <a:p>
                      <a:pPr algn="ctr"/>
                      <a:endParaRPr lang="pt-PT" sz="1500"/>
                    </a:p>
                  </a:txBody>
                  <a:tcPr marL="87630" marR="87630" marT="43815" marB="4381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500"/>
                        <a:t>X</a:t>
                      </a:r>
                    </a:p>
                  </a:txBody>
                  <a:tcPr marL="87630" marR="87630" marT="43815" marB="4381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500"/>
                        <a:t>X</a:t>
                      </a:r>
                    </a:p>
                  </a:txBody>
                  <a:tcPr marL="87630" marR="87630" marT="43815" marB="4381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500"/>
                        <a:t>X</a:t>
                      </a:r>
                    </a:p>
                  </a:txBody>
                  <a:tcPr marL="87630" marR="87630" marT="43815" marB="4381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500"/>
                        <a:t>X</a:t>
                      </a:r>
                    </a:p>
                  </a:txBody>
                  <a:tcPr marL="87630" marR="87630" marT="43815" marB="4381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5825">
                <a:tc>
                  <a:txBody>
                    <a:bodyPr/>
                    <a:lstStyle/>
                    <a:p>
                      <a:pPr algn="ctr"/>
                      <a:endParaRPr lang="pt-PT" sz="1500"/>
                    </a:p>
                  </a:txBody>
                  <a:tcPr marL="87630" marR="87630" marT="43815" marB="4381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500"/>
                        <a:t>X</a:t>
                      </a:r>
                    </a:p>
                  </a:txBody>
                  <a:tcPr marL="87630" marR="87630" marT="43815" marB="4381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500"/>
                        <a:t>X</a:t>
                      </a:r>
                    </a:p>
                  </a:txBody>
                  <a:tcPr marL="87630" marR="87630" marT="43815" marB="4381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500"/>
                        <a:t>X</a:t>
                      </a:r>
                    </a:p>
                  </a:txBody>
                  <a:tcPr marL="87630" marR="87630" marT="43815" marB="4381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500"/>
                        <a:t>X</a:t>
                      </a:r>
                    </a:p>
                  </a:txBody>
                  <a:tcPr marL="87630" marR="87630" marT="43815" marB="4381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5825">
                <a:tc>
                  <a:txBody>
                    <a:bodyPr/>
                    <a:lstStyle/>
                    <a:p>
                      <a:pPr algn="ctr"/>
                      <a:endParaRPr lang="pt-PT" sz="1500"/>
                    </a:p>
                  </a:txBody>
                  <a:tcPr marL="87630" marR="87630" marT="43815" marB="4381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500"/>
                        <a:t>X</a:t>
                      </a:r>
                    </a:p>
                  </a:txBody>
                  <a:tcPr marL="87630" marR="87630" marT="43815" marB="4381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500"/>
                        <a:t>X</a:t>
                      </a:r>
                    </a:p>
                  </a:txBody>
                  <a:tcPr marL="87630" marR="87630" marT="43815" marB="4381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500"/>
                        <a:t>X</a:t>
                      </a:r>
                    </a:p>
                  </a:txBody>
                  <a:tcPr marL="87630" marR="87630" marT="43815" marB="4381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500"/>
                        <a:t>X</a:t>
                      </a:r>
                    </a:p>
                  </a:txBody>
                  <a:tcPr marL="87630" marR="87630" marT="43815" marB="4381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55825">
                <a:tc>
                  <a:txBody>
                    <a:bodyPr/>
                    <a:lstStyle/>
                    <a:p>
                      <a:pPr algn="ctr"/>
                      <a:endParaRPr lang="pt-PT" sz="1500"/>
                    </a:p>
                  </a:txBody>
                  <a:tcPr marL="87630" marR="87630" marT="43815" marB="4381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500"/>
                        <a:t>X</a:t>
                      </a:r>
                    </a:p>
                  </a:txBody>
                  <a:tcPr marL="87630" marR="87630" marT="43815" marB="4381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500" dirty="0"/>
                        <a:t>X</a:t>
                      </a:r>
                    </a:p>
                  </a:txBody>
                  <a:tcPr marL="87630" marR="87630" marT="43815" marB="4381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500"/>
                        <a:t>X</a:t>
                      </a:r>
                    </a:p>
                  </a:txBody>
                  <a:tcPr marL="87630" marR="87630" marT="43815" marB="4381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500" dirty="0"/>
                        <a:t>X</a:t>
                      </a:r>
                    </a:p>
                  </a:txBody>
                  <a:tcPr marL="87630" marR="87630" marT="43815" marB="4381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9" name="Picture 9">
            <a:extLst>
              <a:ext uri="{FF2B5EF4-FFF2-40B4-BE49-F238E27FC236}">
                <a16:creationId xmlns:a16="http://schemas.microsoft.com/office/drawing/2014/main" id="{F0075BFB-DB92-4D18-8DD8-CC647BE68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666922"/>
            <a:ext cx="792088" cy="465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6482523E-081B-423C-8249-5097F9E7B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b="3701"/>
          <a:stretch>
            <a:fillRect/>
          </a:stretch>
        </p:blipFill>
        <p:spPr bwMode="auto">
          <a:xfrm>
            <a:off x="543555" y="2839671"/>
            <a:ext cx="788085" cy="37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0E95EE9A-29B0-466A-A59C-30D53FC77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b="4415"/>
          <a:stretch>
            <a:fillRect/>
          </a:stretch>
        </p:blipFill>
        <p:spPr bwMode="auto">
          <a:xfrm>
            <a:off x="574642" y="3983367"/>
            <a:ext cx="829006" cy="237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veja.jpg">
            <a:extLst>
              <a:ext uri="{FF2B5EF4-FFF2-40B4-BE49-F238E27FC236}">
                <a16:creationId xmlns:a16="http://schemas.microsoft.com/office/drawing/2014/main" id="{10606044-A314-4C8A-AB67-E7F87501EF9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 r="90162" b="88708"/>
          <a:stretch>
            <a:fillRect/>
          </a:stretch>
        </p:blipFill>
        <p:spPr>
          <a:xfrm>
            <a:off x="574642" y="2199024"/>
            <a:ext cx="752995" cy="509895"/>
          </a:xfrm>
          <a:prstGeom prst="rect">
            <a:avLst/>
          </a:prstGeom>
        </p:spPr>
      </p:pic>
      <p:pic>
        <p:nvPicPr>
          <p:cNvPr id="13" name="Picture 12" descr="Common Sole  Solea Solea 2 Clipart">
            <a:extLst>
              <a:ext uri="{FF2B5EF4-FFF2-40B4-BE49-F238E27FC236}">
                <a16:creationId xmlns:a16="http://schemas.microsoft.com/office/drawing/2014/main" id="{78FC0130-2006-4DF0-BB3A-46319E891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539552" y="3380042"/>
            <a:ext cx="792088" cy="336990"/>
          </a:xfrm>
          <a:prstGeom prst="rect">
            <a:avLst/>
          </a:prstGeom>
          <a:noFill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550EA2-4354-48ED-B71C-052FA186E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9552" y="6165304"/>
            <a:ext cx="792088" cy="396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3C1F2ED4-5898-4102-9203-6A5E9C846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9552" y="5013608"/>
            <a:ext cx="792088" cy="431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7B9F78EB-C70A-4AD2-BD37-100CDF98E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 b="5263"/>
          <a:stretch>
            <a:fillRect/>
          </a:stretch>
        </p:blipFill>
        <p:spPr bwMode="auto">
          <a:xfrm>
            <a:off x="539552" y="5629373"/>
            <a:ext cx="792088" cy="319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943202F6-724C-4EEB-8340-34C1746E0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 l="2004" t="3965" b="4826"/>
          <a:stretch>
            <a:fillRect/>
          </a:stretch>
        </p:blipFill>
        <p:spPr bwMode="auto">
          <a:xfrm>
            <a:off x="611560" y="4530455"/>
            <a:ext cx="720080" cy="338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50483B1-37D5-41CD-8948-382B68020A0F}"/>
              </a:ext>
            </a:extLst>
          </p:cNvPr>
          <p:cNvSpPr/>
          <p:nvPr/>
        </p:nvSpPr>
        <p:spPr>
          <a:xfrm>
            <a:off x="323528" y="620688"/>
            <a:ext cx="2935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Wilcoxon </a:t>
            </a:r>
            <a:r>
              <a:rPr lang="de-DE" dirty="0" err="1"/>
              <a:t>Signed</a:t>
            </a:r>
            <a:r>
              <a:rPr lang="de-DE" dirty="0"/>
              <a:t> Rank Test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57127"/>
            <a:ext cx="684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/>
              <a:t>Results – Fish Size – Example Residency</a:t>
            </a: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698847959"/>
              </p:ext>
            </p:extLst>
          </p:nvPr>
        </p:nvGraphicFramePr>
        <p:xfrm>
          <a:off x="683568" y="2133360"/>
          <a:ext cx="7992000" cy="453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99592" y="861556"/>
            <a:ext cx="468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600" dirty="0"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Spearman’s Rank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Larger individuals are less resident </a:t>
            </a:r>
            <a:endParaRPr lang="pt-PT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57127"/>
            <a:ext cx="367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/>
              <a:t>Data Storage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764704"/>
            <a:ext cx="8784976" cy="166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pt-PT" dirty="0"/>
              <a:t> Currently, data is stored locally</a:t>
            </a:r>
          </a:p>
          <a:p>
            <a:pPr>
              <a:buFont typeface="Arial" pitchFamily="34" charset="0"/>
              <a:buChar char="•"/>
            </a:pPr>
            <a:endParaRPr lang="pt-PT" sz="600" dirty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pt-PT" dirty="0"/>
              <a:t> In the future, data will be stored as part of the European Telemetry Network’s data  </a:t>
            </a:r>
          </a:p>
          <a:p>
            <a:pPr>
              <a:lnSpc>
                <a:spcPct val="150000"/>
              </a:lnSpc>
            </a:pPr>
            <a:r>
              <a:rPr lang="pt-PT" dirty="0"/>
              <a:t>   management platform (</a:t>
            </a:r>
            <a:r>
              <a:rPr lang="en-GB" u="sng" dirty="0">
                <a:hlinkClick r:id="rId3"/>
              </a:rPr>
              <a:t>http://www.lifewatch.be/etn/</a:t>
            </a:r>
            <a:r>
              <a:rPr lang="en-GB" dirty="0"/>
              <a:t>) </a:t>
            </a:r>
          </a:p>
          <a:p>
            <a:pPr>
              <a:lnSpc>
                <a:spcPct val="150000"/>
              </a:lnSpc>
            </a:pPr>
            <a:r>
              <a:rPr lang="en-GB" dirty="0"/>
              <a:t>   </a:t>
            </a:r>
            <a:r>
              <a:rPr lang="en-GB" dirty="0">
                <a:sym typeface="Wingdings" panose="05000000000000000000" pitchFamily="2" charset="2"/>
              </a:rPr>
              <a:t> This may foster collaborations of this sort </a:t>
            </a:r>
            <a:r>
              <a:rPr lang="en-GB">
                <a:sym typeface="Wingdings" panose="05000000000000000000" pitchFamily="2" charset="2"/>
              </a:rPr>
              <a:t>more widely </a:t>
            </a:r>
            <a:endParaRPr lang="pt-PT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BF0C92B-C912-4638-B6B9-C0EFFA7007B2}"/>
              </a:ext>
            </a:extLst>
          </p:cNvPr>
          <p:cNvGrpSpPr/>
          <p:nvPr/>
        </p:nvGrpSpPr>
        <p:grpSpPr>
          <a:xfrm>
            <a:off x="683568" y="2852936"/>
            <a:ext cx="7664618" cy="3528392"/>
            <a:chOff x="752320" y="2132856"/>
            <a:chExt cx="7664618" cy="352839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CDB5AF6-2191-436F-8328-EFC35F6A7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66657" y="4868699"/>
              <a:ext cx="2761727" cy="792549"/>
            </a:xfrm>
            <a:prstGeom prst="rect">
              <a:avLst/>
            </a:prstGeom>
          </p:spPr>
        </p:pic>
        <p:pic>
          <p:nvPicPr>
            <p:cNvPr id="19" name="Picture 3">
              <a:extLst>
                <a:ext uri="{FF2B5EF4-FFF2-40B4-BE49-F238E27FC236}">
                  <a16:creationId xmlns:a16="http://schemas.microsoft.com/office/drawing/2014/main" id="{CEF3F3F8-7F09-4A10-9094-38E0589518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 b="4415"/>
            <a:stretch>
              <a:fillRect/>
            </a:stretch>
          </p:blipFill>
          <p:spPr bwMode="auto">
            <a:xfrm>
              <a:off x="1406739" y="3428486"/>
              <a:ext cx="2762250" cy="792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C30FE42-D9D2-4956-9450-B90713B70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55210" y="3890945"/>
              <a:ext cx="2761727" cy="79254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61BBC3F-BDE6-4BDF-A123-9AB70F557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55211" y="2132856"/>
              <a:ext cx="2761727" cy="79254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85B1697-406B-4280-9DC9-8F616AB6E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0835" y="4666868"/>
              <a:ext cx="2761727" cy="792549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D1D8095-6AFB-4F69-8C9A-F7923F300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13304" y="2902441"/>
              <a:ext cx="2761727" cy="79254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E834BBA-C5FD-4907-8BEE-F02B099D3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2320" y="2453163"/>
              <a:ext cx="2761727" cy="7925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David\Desktop\desktop_14_05_2016\logos_ccmar(1)\logos_ccmar\logo\cor\logo_v3_co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512" y="4286805"/>
            <a:ext cx="3240360" cy="132762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716016" y="2494637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b="1" i="1" dirty="0">
                <a:latin typeface="+mj-lt"/>
              </a:rPr>
              <a:t>Questions?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83968" y="3501008"/>
            <a:ext cx="3744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latin typeface="Cambria" pitchFamily="18" charset="0"/>
              </a:rPr>
              <a:t>astecken@gmail.com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53DBA0-6F75-467A-A090-2BDA30C13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33" y="332656"/>
            <a:ext cx="2448272" cy="7380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A85FA5-05E5-4E5E-B44D-D7F2A9BF4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52" y="5678760"/>
            <a:ext cx="1524000" cy="990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A7BBBA-0060-47E3-9CBB-958A028798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89" y="1230466"/>
            <a:ext cx="2098179" cy="13358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1933F7B-B5C7-43D6-9547-95722377CB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13" y="2780928"/>
            <a:ext cx="1738139" cy="13671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763CAFA-A24F-4A91-8E82-85599F78E5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1873" y="811211"/>
            <a:ext cx="2808312" cy="13233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BC8CCDA-9586-40FC-851E-02286D86A9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9952" y="4997412"/>
            <a:ext cx="2880320" cy="116789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3528" y="3645024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/>
              <a:t>(3) Reproduction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5415607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/>
              <a:t>(4) Fish size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576" y="1268760"/>
            <a:ext cx="756084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Are pelagic species more vagrant and benthic species more site attached?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Do pelagic species use larger areas?</a:t>
            </a:r>
          </a:p>
          <a:p>
            <a:endParaRPr lang="pt-PT" dirty="0"/>
          </a:p>
        </p:txBody>
      </p:sp>
      <p:sp>
        <p:nvSpPr>
          <p:cNvPr id="10" name="TextBox 9"/>
          <p:cNvSpPr txBox="1"/>
          <p:nvPr/>
        </p:nvSpPr>
        <p:spPr>
          <a:xfrm>
            <a:off x="323528" y="807095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/>
              <a:t>(1) Habitat mode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204864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/>
              <a:t>(2) Trophic level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5576" y="2708920"/>
            <a:ext cx="7416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Are herbivores more site attached?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PT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Do piscivores have larger home ranges?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9512" y="116632"/>
            <a:ext cx="770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b="1" dirty="0"/>
              <a:t>Research question: What affects space use?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5576" y="4149080"/>
            <a:ext cx="69127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Influence of spawning migrations and aggregations?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PT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Do maximum range/home range change during reproduction cycles?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PT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Increased residency during certain events?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7710" y="5905707"/>
            <a:ext cx="64087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Do larger fish have a larger home range?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PT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Are smaller fish more resident?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 b="4415"/>
          <a:stretch>
            <a:fillRect/>
          </a:stretch>
        </p:blipFill>
        <p:spPr bwMode="auto">
          <a:xfrm>
            <a:off x="134398" y="1088740"/>
            <a:ext cx="2762250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 b="5263"/>
          <a:stretch>
            <a:fillRect/>
          </a:stretch>
        </p:blipFill>
        <p:spPr bwMode="auto">
          <a:xfrm>
            <a:off x="3540895" y="3116295"/>
            <a:ext cx="2453669" cy="990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 cstate="print"/>
          <a:srcRect l="2004" t="3965" b="4826"/>
          <a:stretch>
            <a:fillRect/>
          </a:stretch>
        </p:blipFill>
        <p:spPr bwMode="auto">
          <a:xfrm>
            <a:off x="3399657" y="836712"/>
            <a:ext cx="2755575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 cstate="print"/>
          <a:srcRect b="3701"/>
          <a:stretch>
            <a:fillRect/>
          </a:stretch>
        </p:blipFill>
        <p:spPr bwMode="auto">
          <a:xfrm>
            <a:off x="6389548" y="872716"/>
            <a:ext cx="2584276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40533" y="4876721"/>
            <a:ext cx="2523530" cy="1375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601671" y="3037434"/>
            <a:ext cx="1952799" cy="1148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38073" y="2924944"/>
            <a:ext cx="2747368" cy="1373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4" name="Picture 12" descr="Common Sole  Solea Solea 2 Clipart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 flipH="1">
            <a:off x="382089" y="5060213"/>
            <a:ext cx="2369547" cy="1008112"/>
          </a:xfrm>
          <a:prstGeom prst="rect">
            <a:avLst/>
          </a:prstGeom>
          <a:noFill/>
        </p:spPr>
      </p:pic>
      <p:pic>
        <p:nvPicPr>
          <p:cNvPr id="18" name="Picture 17" descr="veja.jpg"/>
          <p:cNvPicPr>
            <a:picLocks noChangeAspect="1"/>
          </p:cNvPicPr>
          <p:nvPr/>
        </p:nvPicPr>
        <p:blipFill>
          <a:blip r:embed="rId11" cstate="print"/>
          <a:srcRect r="90162" b="88708"/>
          <a:stretch>
            <a:fillRect/>
          </a:stretch>
        </p:blipFill>
        <p:spPr>
          <a:xfrm>
            <a:off x="3563888" y="4863644"/>
            <a:ext cx="2069322" cy="140125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959932" y="2204864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i="1"/>
              <a:t>Seriola rivoliana</a:t>
            </a:r>
            <a:endParaRPr lang="pt-PT" sz="1200"/>
          </a:p>
        </p:txBody>
      </p:sp>
      <p:sp>
        <p:nvSpPr>
          <p:cNvPr id="13" name="TextBox 12"/>
          <p:cNvSpPr txBox="1"/>
          <p:nvPr/>
        </p:nvSpPr>
        <p:spPr>
          <a:xfrm>
            <a:off x="611560" y="4334617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i="1"/>
              <a:t>Epinephelus marginatus</a:t>
            </a:r>
            <a:endParaRPr lang="pt-PT" sz="1200"/>
          </a:p>
        </p:txBody>
      </p:sp>
      <p:sp>
        <p:nvSpPr>
          <p:cNvPr id="14" name="TextBox 13"/>
          <p:cNvSpPr txBox="1"/>
          <p:nvPr/>
        </p:nvSpPr>
        <p:spPr>
          <a:xfrm>
            <a:off x="7002270" y="6159789"/>
            <a:ext cx="11161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i="1"/>
              <a:t>Pagrus pargus</a:t>
            </a:r>
            <a:endParaRPr lang="pt-PT" sz="1200"/>
          </a:p>
        </p:txBody>
      </p:sp>
      <p:sp>
        <p:nvSpPr>
          <p:cNvPr id="15" name="TextBox 14"/>
          <p:cNvSpPr txBox="1"/>
          <p:nvPr/>
        </p:nvSpPr>
        <p:spPr>
          <a:xfrm>
            <a:off x="3851920" y="6165304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i="1"/>
              <a:t>Sparisoma cretense</a:t>
            </a:r>
            <a:endParaRPr lang="pt-PT" sz="1200"/>
          </a:p>
        </p:txBody>
      </p:sp>
      <p:sp>
        <p:nvSpPr>
          <p:cNvPr id="17" name="TextBox 16"/>
          <p:cNvSpPr txBox="1"/>
          <p:nvPr/>
        </p:nvSpPr>
        <p:spPr>
          <a:xfrm>
            <a:off x="791580" y="6159788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i="1"/>
              <a:t>Solea senegalensis</a:t>
            </a:r>
            <a:endParaRPr lang="pt-PT" sz="1200"/>
          </a:p>
        </p:txBody>
      </p:sp>
      <p:sp>
        <p:nvSpPr>
          <p:cNvPr id="19" name="TextBox 18"/>
          <p:cNvSpPr txBox="1"/>
          <p:nvPr/>
        </p:nvSpPr>
        <p:spPr>
          <a:xfrm>
            <a:off x="719572" y="2204864"/>
            <a:ext cx="1512168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i="1"/>
              <a:t>Sphyraena viridensis</a:t>
            </a:r>
            <a:endParaRPr lang="pt-PT" sz="1200"/>
          </a:p>
        </p:txBody>
      </p:sp>
      <p:sp>
        <p:nvSpPr>
          <p:cNvPr id="20" name="TextBox 19"/>
          <p:cNvSpPr txBox="1"/>
          <p:nvPr/>
        </p:nvSpPr>
        <p:spPr>
          <a:xfrm>
            <a:off x="6804248" y="2204864"/>
            <a:ext cx="1512168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i="1"/>
              <a:t>Pseudocaranx dentex</a:t>
            </a:r>
            <a:endParaRPr lang="pt-PT" sz="1200"/>
          </a:p>
        </p:txBody>
      </p:sp>
      <p:sp>
        <p:nvSpPr>
          <p:cNvPr id="21" name="TextBox 20"/>
          <p:cNvSpPr txBox="1"/>
          <p:nvPr/>
        </p:nvSpPr>
        <p:spPr>
          <a:xfrm>
            <a:off x="3887924" y="433461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i="1"/>
              <a:t>Serranus atricauda</a:t>
            </a:r>
            <a:endParaRPr lang="pt-PT" sz="1200"/>
          </a:p>
        </p:txBody>
      </p:sp>
      <p:sp>
        <p:nvSpPr>
          <p:cNvPr id="16" name="TextBox 15"/>
          <p:cNvSpPr txBox="1"/>
          <p:nvPr/>
        </p:nvSpPr>
        <p:spPr>
          <a:xfrm>
            <a:off x="6930262" y="4334617"/>
            <a:ext cx="126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i="1"/>
              <a:t>Diplodus sargus</a:t>
            </a:r>
            <a:endParaRPr lang="pt-PT" sz="1200"/>
          </a:p>
        </p:txBody>
      </p:sp>
      <p:sp>
        <p:nvSpPr>
          <p:cNvPr id="31" name="TextBox 30"/>
          <p:cNvSpPr txBox="1"/>
          <p:nvPr/>
        </p:nvSpPr>
        <p:spPr>
          <a:xfrm>
            <a:off x="107504" y="57127"/>
            <a:ext cx="367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/>
              <a:t>Study species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 b="4415"/>
          <a:stretch>
            <a:fillRect/>
          </a:stretch>
        </p:blipFill>
        <p:spPr bwMode="auto">
          <a:xfrm>
            <a:off x="134398" y="1088740"/>
            <a:ext cx="2762250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 b="5263"/>
          <a:stretch>
            <a:fillRect/>
          </a:stretch>
        </p:blipFill>
        <p:spPr bwMode="auto">
          <a:xfrm>
            <a:off x="3540895" y="3116295"/>
            <a:ext cx="2453669" cy="990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 cstate="print"/>
          <a:srcRect l="2004" t="3965" b="4826"/>
          <a:stretch>
            <a:fillRect/>
          </a:stretch>
        </p:blipFill>
        <p:spPr bwMode="auto">
          <a:xfrm>
            <a:off x="3399657" y="836712"/>
            <a:ext cx="2755575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 cstate="print"/>
          <a:srcRect b="3701"/>
          <a:stretch>
            <a:fillRect/>
          </a:stretch>
        </p:blipFill>
        <p:spPr bwMode="auto">
          <a:xfrm>
            <a:off x="6389548" y="872716"/>
            <a:ext cx="2584276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40533" y="4876721"/>
            <a:ext cx="2523530" cy="1375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601671" y="3037434"/>
            <a:ext cx="1952799" cy="1148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38073" y="2924944"/>
            <a:ext cx="2747368" cy="1373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4" name="Picture 12" descr="Common Sole  Solea Solea 2 Clipart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 flipH="1">
            <a:off x="382089" y="5060213"/>
            <a:ext cx="2369547" cy="1008112"/>
          </a:xfrm>
          <a:prstGeom prst="rect">
            <a:avLst/>
          </a:prstGeom>
          <a:noFill/>
        </p:spPr>
      </p:pic>
      <p:pic>
        <p:nvPicPr>
          <p:cNvPr id="18" name="Picture 17" descr="veja.jpg"/>
          <p:cNvPicPr>
            <a:picLocks noChangeAspect="1"/>
          </p:cNvPicPr>
          <p:nvPr/>
        </p:nvPicPr>
        <p:blipFill>
          <a:blip r:embed="rId11" cstate="print"/>
          <a:srcRect r="90162" b="88708"/>
          <a:stretch>
            <a:fillRect/>
          </a:stretch>
        </p:blipFill>
        <p:spPr>
          <a:xfrm>
            <a:off x="3563888" y="4863644"/>
            <a:ext cx="2069322" cy="1401251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107504" y="620688"/>
            <a:ext cx="8892480" cy="194421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TextBox 22"/>
          <p:cNvSpPr txBox="1"/>
          <p:nvPr/>
        </p:nvSpPr>
        <p:spPr>
          <a:xfrm>
            <a:off x="323528" y="692696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>
                <a:solidFill>
                  <a:srgbClr val="00B0F0"/>
                </a:solidFill>
              </a:rPr>
              <a:t>Pelagic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7504" y="57127"/>
            <a:ext cx="367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/>
              <a:t>Study species - Habitat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59932" y="2204864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i="1"/>
              <a:t>Seriola rivoliana</a:t>
            </a:r>
            <a:endParaRPr lang="pt-PT" sz="1200"/>
          </a:p>
        </p:txBody>
      </p:sp>
      <p:sp>
        <p:nvSpPr>
          <p:cNvPr id="27" name="TextBox 26"/>
          <p:cNvSpPr txBox="1"/>
          <p:nvPr/>
        </p:nvSpPr>
        <p:spPr>
          <a:xfrm>
            <a:off x="611560" y="4334617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i="1"/>
              <a:t>Epinephelus marginatus</a:t>
            </a:r>
            <a:endParaRPr lang="pt-PT" sz="1200"/>
          </a:p>
        </p:txBody>
      </p:sp>
      <p:sp>
        <p:nvSpPr>
          <p:cNvPr id="28" name="TextBox 27"/>
          <p:cNvSpPr txBox="1"/>
          <p:nvPr/>
        </p:nvSpPr>
        <p:spPr>
          <a:xfrm>
            <a:off x="7002270" y="6159789"/>
            <a:ext cx="11161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i="1"/>
              <a:t>Pagrus pargus</a:t>
            </a:r>
            <a:endParaRPr lang="pt-PT" sz="1200"/>
          </a:p>
        </p:txBody>
      </p:sp>
      <p:sp>
        <p:nvSpPr>
          <p:cNvPr id="29" name="TextBox 28"/>
          <p:cNvSpPr txBox="1"/>
          <p:nvPr/>
        </p:nvSpPr>
        <p:spPr>
          <a:xfrm>
            <a:off x="3851920" y="6165304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i="1"/>
              <a:t>Sparisoma cretense</a:t>
            </a:r>
            <a:endParaRPr lang="pt-PT" sz="1200"/>
          </a:p>
        </p:txBody>
      </p:sp>
      <p:sp>
        <p:nvSpPr>
          <p:cNvPr id="30" name="TextBox 29"/>
          <p:cNvSpPr txBox="1"/>
          <p:nvPr/>
        </p:nvSpPr>
        <p:spPr>
          <a:xfrm>
            <a:off x="791580" y="6159788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i="1"/>
              <a:t>Solea senegalensis</a:t>
            </a:r>
            <a:endParaRPr lang="pt-PT" sz="1200"/>
          </a:p>
        </p:txBody>
      </p:sp>
      <p:sp>
        <p:nvSpPr>
          <p:cNvPr id="31" name="TextBox 30"/>
          <p:cNvSpPr txBox="1"/>
          <p:nvPr/>
        </p:nvSpPr>
        <p:spPr>
          <a:xfrm>
            <a:off x="719572" y="2204864"/>
            <a:ext cx="1512168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i="1"/>
              <a:t>Sphyraena viridensis</a:t>
            </a:r>
            <a:endParaRPr lang="pt-PT" sz="1200"/>
          </a:p>
        </p:txBody>
      </p:sp>
      <p:sp>
        <p:nvSpPr>
          <p:cNvPr id="32" name="TextBox 31"/>
          <p:cNvSpPr txBox="1"/>
          <p:nvPr/>
        </p:nvSpPr>
        <p:spPr>
          <a:xfrm>
            <a:off x="6804248" y="2204864"/>
            <a:ext cx="1512168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i="1"/>
              <a:t>Pseudocaranx dentex</a:t>
            </a:r>
            <a:endParaRPr lang="pt-PT" sz="1200"/>
          </a:p>
        </p:txBody>
      </p:sp>
      <p:sp>
        <p:nvSpPr>
          <p:cNvPr id="33" name="TextBox 32"/>
          <p:cNvSpPr txBox="1"/>
          <p:nvPr/>
        </p:nvSpPr>
        <p:spPr>
          <a:xfrm>
            <a:off x="3887924" y="433461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i="1"/>
              <a:t>Serranus atricauda</a:t>
            </a:r>
            <a:endParaRPr lang="pt-PT" sz="1200"/>
          </a:p>
        </p:txBody>
      </p:sp>
      <p:sp>
        <p:nvSpPr>
          <p:cNvPr id="34" name="TextBox 33"/>
          <p:cNvSpPr txBox="1"/>
          <p:nvPr/>
        </p:nvSpPr>
        <p:spPr>
          <a:xfrm>
            <a:off x="6930262" y="4334617"/>
            <a:ext cx="126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i="1"/>
              <a:t>Diplodus sargus</a:t>
            </a:r>
            <a:endParaRPr lang="pt-PT" sz="1200"/>
          </a:p>
        </p:txBody>
      </p:sp>
      <p:sp>
        <p:nvSpPr>
          <p:cNvPr id="25" name="Rounded Rectangle 21">
            <a:extLst>
              <a:ext uri="{FF2B5EF4-FFF2-40B4-BE49-F238E27FC236}">
                <a16:creationId xmlns:a16="http://schemas.microsoft.com/office/drawing/2014/main" id="{A6529C28-7422-4275-9F3E-8CBB8FA7FD2F}"/>
              </a:ext>
            </a:extLst>
          </p:cNvPr>
          <p:cNvSpPr/>
          <p:nvPr/>
        </p:nvSpPr>
        <p:spPr>
          <a:xfrm>
            <a:off x="6084168" y="2636912"/>
            <a:ext cx="2952328" cy="3888432"/>
          </a:xfrm>
          <a:prstGeom prst="roundRect">
            <a:avLst/>
          </a:prstGeom>
          <a:noFill/>
          <a:ln w="444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1F6113-7519-46C4-85F1-C98A9A23D479}"/>
              </a:ext>
            </a:extLst>
          </p:cNvPr>
          <p:cNvSpPr txBox="1"/>
          <p:nvPr/>
        </p:nvSpPr>
        <p:spPr>
          <a:xfrm>
            <a:off x="6300192" y="270892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>
                <a:solidFill>
                  <a:srgbClr val="00B050"/>
                </a:solidFill>
              </a:rPr>
              <a:t>Bentho-pelagic</a:t>
            </a:r>
          </a:p>
        </p:txBody>
      </p:sp>
      <p:sp>
        <p:nvSpPr>
          <p:cNvPr id="36" name="Rounded Rectangle 21">
            <a:extLst>
              <a:ext uri="{FF2B5EF4-FFF2-40B4-BE49-F238E27FC236}">
                <a16:creationId xmlns:a16="http://schemas.microsoft.com/office/drawing/2014/main" id="{A58736D2-32D9-4A05-BB1A-785A91FBB8BC}"/>
              </a:ext>
            </a:extLst>
          </p:cNvPr>
          <p:cNvSpPr/>
          <p:nvPr/>
        </p:nvSpPr>
        <p:spPr>
          <a:xfrm>
            <a:off x="134398" y="2646458"/>
            <a:ext cx="5882535" cy="3888432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B77ADB-4015-469D-AD93-2A7BC4831BBF}"/>
              </a:ext>
            </a:extLst>
          </p:cNvPr>
          <p:cNvSpPr txBox="1"/>
          <p:nvPr/>
        </p:nvSpPr>
        <p:spPr>
          <a:xfrm>
            <a:off x="2632557" y="2636912"/>
            <a:ext cx="1435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>
                <a:solidFill>
                  <a:srgbClr val="FF0000"/>
                </a:solidFill>
              </a:rPr>
              <a:t>Benthic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 b="4415"/>
          <a:stretch>
            <a:fillRect/>
          </a:stretch>
        </p:blipFill>
        <p:spPr bwMode="auto">
          <a:xfrm>
            <a:off x="134398" y="1088740"/>
            <a:ext cx="2762250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 b="5263"/>
          <a:stretch>
            <a:fillRect/>
          </a:stretch>
        </p:blipFill>
        <p:spPr bwMode="auto">
          <a:xfrm>
            <a:off x="3540895" y="2870065"/>
            <a:ext cx="2453669" cy="990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 cstate="print"/>
          <a:srcRect l="2004" t="3965" b="4826"/>
          <a:stretch>
            <a:fillRect/>
          </a:stretch>
        </p:blipFill>
        <p:spPr bwMode="auto">
          <a:xfrm>
            <a:off x="3399657" y="836712"/>
            <a:ext cx="2755575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 cstate="print"/>
          <a:srcRect b="3701"/>
          <a:stretch>
            <a:fillRect/>
          </a:stretch>
        </p:blipFill>
        <p:spPr bwMode="auto">
          <a:xfrm>
            <a:off x="6389548" y="872716"/>
            <a:ext cx="2584276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40533" y="4876721"/>
            <a:ext cx="2523530" cy="1375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601671" y="3037434"/>
            <a:ext cx="1952799" cy="1148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38073" y="2708920"/>
            <a:ext cx="2747368" cy="1373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4" name="Picture 12" descr="Common Sole  Solea Solea 2 Clipart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 flipH="1">
            <a:off x="382089" y="5301208"/>
            <a:ext cx="2369547" cy="1008112"/>
          </a:xfrm>
          <a:prstGeom prst="rect">
            <a:avLst/>
          </a:prstGeom>
          <a:noFill/>
        </p:spPr>
      </p:pic>
      <p:pic>
        <p:nvPicPr>
          <p:cNvPr id="18" name="Picture 17" descr="veja.jpg"/>
          <p:cNvPicPr>
            <a:picLocks noChangeAspect="1"/>
          </p:cNvPicPr>
          <p:nvPr/>
        </p:nvPicPr>
        <p:blipFill>
          <a:blip r:embed="rId11" cstate="print"/>
          <a:srcRect r="90162" b="88708"/>
          <a:stretch>
            <a:fillRect/>
          </a:stretch>
        </p:blipFill>
        <p:spPr>
          <a:xfrm>
            <a:off x="3666364" y="5121477"/>
            <a:ext cx="1966846" cy="133185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7504" y="57127"/>
            <a:ext cx="489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/>
              <a:t>Study species – Trophic Level 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70175" y="548680"/>
            <a:ext cx="5949997" cy="3960440"/>
          </a:xfrm>
          <a:prstGeom prst="roundRect">
            <a:avLst/>
          </a:prstGeom>
          <a:noFill/>
          <a:ln w="444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TextBox 22"/>
          <p:cNvSpPr txBox="1"/>
          <p:nvPr/>
        </p:nvSpPr>
        <p:spPr>
          <a:xfrm>
            <a:off x="2339752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>
                <a:solidFill>
                  <a:srgbClr val="FFC000"/>
                </a:solidFill>
              </a:rPr>
              <a:t>Piscivore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959932" y="2204864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i="1"/>
              <a:t>Seriola rivoliana</a:t>
            </a:r>
            <a:endParaRPr lang="pt-PT" sz="1200"/>
          </a:p>
        </p:txBody>
      </p:sp>
      <p:sp>
        <p:nvSpPr>
          <p:cNvPr id="25" name="TextBox 24"/>
          <p:cNvSpPr txBox="1"/>
          <p:nvPr/>
        </p:nvSpPr>
        <p:spPr>
          <a:xfrm>
            <a:off x="611560" y="4149080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i="1" dirty="0"/>
              <a:t>Epinephelus marginatus</a:t>
            </a:r>
            <a:endParaRPr lang="pt-PT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7002270" y="6159789"/>
            <a:ext cx="11161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i="1"/>
              <a:t>Pagrus pargus</a:t>
            </a:r>
            <a:endParaRPr lang="pt-PT" sz="1200"/>
          </a:p>
        </p:txBody>
      </p:sp>
      <p:sp>
        <p:nvSpPr>
          <p:cNvPr id="27" name="TextBox 26"/>
          <p:cNvSpPr txBox="1"/>
          <p:nvPr/>
        </p:nvSpPr>
        <p:spPr>
          <a:xfrm>
            <a:off x="3923928" y="6392361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i="1" dirty="0"/>
              <a:t>Sparisoma cretense</a:t>
            </a:r>
            <a:endParaRPr lang="pt-PT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791580" y="6392361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i="1" dirty="0"/>
              <a:t>Solea senegalensis</a:t>
            </a:r>
            <a:endParaRPr lang="pt-PT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719572" y="2204864"/>
            <a:ext cx="1512168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i="1"/>
              <a:t>Sphyraena viridensis</a:t>
            </a:r>
            <a:endParaRPr lang="pt-PT" sz="1200"/>
          </a:p>
        </p:txBody>
      </p:sp>
      <p:sp>
        <p:nvSpPr>
          <p:cNvPr id="30" name="TextBox 29"/>
          <p:cNvSpPr txBox="1"/>
          <p:nvPr/>
        </p:nvSpPr>
        <p:spPr>
          <a:xfrm>
            <a:off x="6804248" y="2204864"/>
            <a:ext cx="1512168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i="1"/>
              <a:t>Pseudocaranx dentex</a:t>
            </a:r>
            <a:endParaRPr lang="pt-PT" sz="1200"/>
          </a:p>
        </p:txBody>
      </p:sp>
      <p:sp>
        <p:nvSpPr>
          <p:cNvPr id="32" name="TextBox 31"/>
          <p:cNvSpPr txBox="1"/>
          <p:nvPr/>
        </p:nvSpPr>
        <p:spPr>
          <a:xfrm>
            <a:off x="3887924" y="4149080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i="1" dirty="0"/>
              <a:t>Serranus atricauda</a:t>
            </a:r>
            <a:endParaRPr lang="pt-PT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6930262" y="4334617"/>
            <a:ext cx="126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i="1"/>
              <a:t>Diplodus sargus</a:t>
            </a:r>
            <a:endParaRPr lang="pt-PT" sz="1200"/>
          </a:p>
        </p:txBody>
      </p:sp>
      <p:sp>
        <p:nvSpPr>
          <p:cNvPr id="34" name="Rounded Rectangle 21">
            <a:extLst>
              <a:ext uri="{FF2B5EF4-FFF2-40B4-BE49-F238E27FC236}">
                <a16:creationId xmlns:a16="http://schemas.microsoft.com/office/drawing/2014/main" id="{6B10F05D-7922-435E-89C3-E89F5962C5BE}"/>
              </a:ext>
            </a:extLst>
          </p:cNvPr>
          <p:cNvSpPr/>
          <p:nvPr/>
        </p:nvSpPr>
        <p:spPr>
          <a:xfrm>
            <a:off x="6246476" y="476672"/>
            <a:ext cx="2718012" cy="6192688"/>
          </a:xfrm>
          <a:prstGeom prst="roundRect">
            <a:avLst/>
          </a:prstGeom>
          <a:noFill/>
          <a:ln w="4445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939269-7436-4857-BB51-EC45699EBDFE}"/>
              </a:ext>
            </a:extLst>
          </p:cNvPr>
          <p:cNvSpPr txBox="1"/>
          <p:nvPr/>
        </p:nvSpPr>
        <p:spPr>
          <a:xfrm>
            <a:off x="6660232" y="436331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>
                <a:solidFill>
                  <a:srgbClr val="996633"/>
                </a:solidFill>
              </a:rPr>
              <a:t>Omnivore</a:t>
            </a:r>
          </a:p>
        </p:txBody>
      </p:sp>
      <p:sp>
        <p:nvSpPr>
          <p:cNvPr id="36" name="Rounded Rectangle 21">
            <a:extLst>
              <a:ext uri="{FF2B5EF4-FFF2-40B4-BE49-F238E27FC236}">
                <a16:creationId xmlns:a16="http://schemas.microsoft.com/office/drawing/2014/main" id="{64792C2B-131B-497C-A860-338B05CFFD44}"/>
              </a:ext>
            </a:extLst>
          </p:cNvPr>
          <p:cNvSpPr/>
          <p:nvPr/>
        </p:nvSpPr>
        <p:spPr>
          <a:xfrm>
            <a:off x="3275856" y="4598257"/>
            <a:ext cx="2808312" cy="2071103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3789E2-4D06-4957-A50D-35676298FAE9}"/>
              </a:ext>
            </a:extLst>
          </p:cNvPr>
          <p:cNvSpPr txBox="1"/>
          <p:nvPr/>
        </p:nvSpPr>
        <p:spPr>
          <a:xfrm>
            <a:off x="3838400" y="4581128"/>
            <a:ext cx="216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>
                <a:solidFill>
                  <a:srgbClr val="00B050"/>
                </a:solidFill>
              </a:rPr>
              <a:t>Herbivore</a:t>
            </a:r>
          </a:p>
        </p:txBody>
      </p:sp>
      <p:sp>
        <p:nvSpPr>
          <p:cNvPr id="38" name="Rounded Rectangle 21">
            <a:extLst>
              <a:ext uri="{FF2B5EF4-FFF2-40B4-BE49-F238E27FC236}">
                <a16:creationId xmlns:a16="http://schemas.microsoft.com/office/drawing/2014/main" id="{DCC4DE1F-8D39-4A27-8ADE-295EAF3AC33E}"/>
              </a:ext>
            </a:extLst>
          </p:cNvPr>
          <p:cNvSpPr/>
          <p:nvPr/>
        </p:nvSpPr>
        <p:spPr>
          <a:xfrm>
            <a:off x="179512" y="4611616"/>
            <a:ext cx="2808312" cy="2057744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35E261-34FA-4CEC-BA79-C2D7C06032A1}"/>
              </a:ext>
            </a:extLst>
          </p:cNvPr>
          <p:cNvSpPr txBox="1"/>
          <p:nvPr/>
        </p:nvSpPr>
        <p:spPr>
          <a:xfrm>
            <a:off x="539552" y="4653136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>
                <a:solidFill>
                  <a:schemeClr val="accent2">
                    <a:lumMod val="75000"/>
                  </a:schemeClr>
                </a:solidFill>
              </a:rPr>
              <a:t>Molluscivore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04" y="57127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/>
              <a:t>Study areas and tagged species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A7D3796-6E5D-48DF-8AD6-E27D907B0A45}"/>
              </a:ext>
            </a:extLst>
          </p:cNvPr>
          <p:cNvGrpSpPr/>
          <p:nvPr/>
        </p:nvGrpSpPr>
        <p:grpSpPr>
          <a:xfrm>
            <a:off x="4427984" y="759910"/>
            <a:ext cx="4498499" cy="1883354"/>
            <a:chOff x="179512" y="1412776"/>
            <a:chExt cx="8782306" cy="367682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90"/>
            <a:stretch>
              <a:fillRect/>
            </a:stretch>
          </p:blipFill>
          <p:spPr bwMode="auto">
            <a:xfrm>
              <a:off x="179512" y="1412776"/>
              <a:ext cx="8782306" cy="36768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Rounded Rectangle 6"/>
            <p:cNvSpPr/>
            <p:nvPr/>
          </p:nvSpPr>
          <p:spPr>
            <a:xfrm>
              <a:off x="4572000" y="3429000"/>
              <a:ext cx="216024" cy="14401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B597909-7A73-4DEC-84F7-3D255482F4D7}"/>
              </a:ext>
            </a:extLst>
          </p:cNvPr>
          <p:cNvSpPr txBox="1"/>
          <p:nvPr/>
        </p:nvSpPr>
        <p:spPr>
          <a:xfrm>
            <a:off x="309558" y="1002260"/>
            <a:ext cx="34386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/>
              <a:t>(1) Arrábida Marine Park</a:t>
            </a:r>
          </a:p>
          <a:p>
            <a:r>
              <a:rPr lang="pt-PT" sz="2400" dirty="0"/>
              <a:t>approx. 35 km south of Lisbon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CDEE0D8-CE46-4386-9A36-1A3FBE75AC9B}"/>
              </a:ext>
            </a:extLst>
          </p:cNvPr>
          <p:cNvGrpSpPr/>
          <p:nvPr/>
        </p:nvGrpSpPr>
        <p:grpSpPr>
          <a:xfrm>
            <a:off x="287636" y="2790993"/>
            <a:ext cx="6624736" cy="1851969"/>
            <a:chOff x="51574" y="1412776"/>
            <a:chExt cx="9272954" cy="2592288"/>
          </a:xfrm>
        </p:grpSpPr>
        <p:pic>
          <p:nvPicPr>
            <p:cNvPr id="9" name="Picture 2" descr="C:\Users\David\Documents\My Dropbox\PhD\Apresentações\18_receptores_PMLS.jpg">
              <a:extLst>
                <a:ext uri="{FF2B5EF4-FFF2-40B4-BE49-F238E27FC236}">
                  <a16:creationId xmlns:a16="http://schemas.microsoft.com/office/drawing/2014/main" id="{09089350-C51C-4EBF-8E41-5B2F03D804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574" y="1412776"/>
              <a:ext cx="9272954" cy="2269604"/>
            </a:xfrm>
            <a:prstGeom prst="rect">
              <a:avLst/>
            </a:prstGeom>
            <a:noFill/>
          </p:spPr>
        </p:pic>
        <p:pic>
          <p:nvPicPr>
            <p:cNvPr id="10" name="Picture 3" descr="C:\Users\David\Documents\My Dropbox\PhD\Apresentações\Parque_Luiz_Saldanha-WGS84.jpg">
              <a:extLst>
                <a:ext uri="{FF2B5EF4-FFF2-40B4-BE49-F238E27FC236}">
                  <a16:creationId xmlns:a16="http://schemas.microsoft.com/office/drawing/2014/main" id="{92E3D616-86C7-49F8-A2B1-E7321DAD80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 l="61314" t="85691" r="3649" b="6691"/>
            <a:stretch>
              <a:fillRect/>
            </a:stretch>
          </p:blipFill>
          <p:spPr bwMode="auto">
            <a:xfrm>
              <a:off x="4895528" y="3429000"/>
              <a:ext cx="4068960" cy="576064"/>
            </a:xfrm>
            <a:prstGeom prst="rect">
              <a:avLst/>
            </a:prstGeom>
            <a:noFill/>
          </p:spPr>
        </p:pic>
      </p:grpSp>
      <p:pic>
        <p:nvPicPr>
          <p:cNvPr id="11" name="Picture 9">
            <a:extLst>
              <a:ext uri="{FF2B5EF4-FFF2-40B4-BE49-F238E27FC236}">
                <a16:creationId xmlns:a16="http://schemas.microsoft.com/office/drawing/2014/main" id="{FFF652A9-B64B-4874-86E6-06130C386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21829" y="4365104"/>
            <a:ext cx="1952799" cy="1148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2" descr="Common Sole  Solea Solea 2 Clipart">
            <a:extLst>
              <a:ext uri="{FF2B5EF4-FFF2-40B4-BE49-F238E27FC236}">
                <a16:creationId xmlns:a16="http://schemas.microsoft.com/office/drawing/2014/main" id="{1096DD32-6CBC-4AAF-915F-1AE8FBD31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6238605" y="4721721"/>
            <a:ext cx="1861787" cy="792088"/>
          </a:xfrm>
          <a:prstGeom prst="rect">
            <a:avLst/>
          </a:prstGeom>
          <a:noFill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56B6D6-A1F4-4044-97F1-910477514D17}"/>
              </a:ext>
            </a:extLst>
          </p:cNvPr>
          <p:cNvSpPr txBox="1"/>
          <p:nvPr/>
        </p:nvSpPr>
        <p:spPr>
          <a:xfrm>
            <a:off x="971600" y="5589240"/>
            <a:ext cx="3024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/>
              <a:t>White Seabream</a:t>
            </a:r>
            <a:r>
              <a:rPr lang="pt-PT" dirty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pt-PT" dirty="0"/>
              <a:t> n= 20</a:t>
            </a:r>
          </a:p>
          <a:p>
            <a:pPr>
              <a:buFont typeface="Arial" pitchFamily="34" charset="0"/>
              <a:buChar char="•"/>
            </a:pPr>
            <a:r>
              <a:rPr lang="pt-PT" dirty="0"/>
              <a:t> TL 20-37 cm</a:t>
            </a:r>
          </a:p>
          <a:p>
            <a:pPr>
              <a:buFont typeface="Arial" pitchFamily="34" charset="0"/>
              <a:buChar char="•"/>
            </a:pPr>
            <a:r>
              <a:rPr lang="pt-PT" dirty="0"/>
              <a:t> max 10 months (avg 5)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EC8572-8ABF-40C3-A108-DA4663413445}"/>
              </a:ext>
            </a:extLst>
          </p:cNvPr>
          <p:cNvSpPr txBox="1"/>
          <p:nvPr/>
        </p:nvSpPr>
        <p:spPr>
          <a:xfrm>
            <a:off x="6012160" y="5589240"/>
            <a:ext cx="3024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/>
              <a:t>Senegalese Sole</a:t>
            </a:r>
            <a:r>
              <a:rPr lang="pt-PT" dirty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pt-PT" dirty="0"/>
              <a:t>n= 22</a:t>
            </a:r>
          </a:p>
          <a:p>
            <a:pPr>
              <a:buFont typeface="Arial" pitchFamily="34" charset="0"/>
              <a:buChar char="•"/>
            </a:pPr>
            <a:r>
              <a:rPr lang="pt-PT" dirty="0"/>
              <a:t> TL 30-41 cm</a:t>
            </a:r>
          </a:p>
          <a:p>
            <a:pPr>
              <a:buFont typeface="Arial" pitchFamily="34" charset="0"/>
              <a:buChar char="•"/>
            </a:pPr>
            <a:r>
              <a:rPr lang="pt-PT" dirty="0"/>
              <a:t> max 10 months (avg 4)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504" y="57127"/>
            <a:ext cx="367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/>
              <a:t>Study areas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4C08583-3858-479C-8C5E-DFF74205E37F}"/>
              </a:ext>
            </a:extLst>
          </p:cNvPr>
          <p:cNvGrpSpPr/>
          <p:nvPr/>
        </p:nvGrpSpPr>
        <p:grpSpPr>
          <a:xfrm>
            <a:off x="3779912" y="764704"/>
            <a:ext cx="5181906" cy="2169471"/>
            <a:chOff x="179512" y="1412776"/>
            <a:chExt cx="8782306" cy="367682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90"/>
            <a:stretch>
              <a:fillRect/>
            </a:stretch>
          </p:blipFill>
          <p:spPr bwMode="auto">
            <a:xfrm>
              <a:off x="179512" y="1412776"/>
              <a:ext cx="8782306" cy="36768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Rounded Rectangle 6"/>
            <p:cNvSpPr/>
            <p:nvPr/>
          </p:nvSpPr>
          <p:spPr>
            <a:xfrm>
              <a:off x="2771800" y="3290700"/>
              <a:ext cx="432048" cy="288032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80288E3-AB38-4C70-BD67-BF396B3EF6AA}"/>
              </a:ext>
            </a:extLst>
          </p:cNvPr>
          <p:cNvSpPr txBox="1"/>
          <p:nvPr/>
        </p:nvSpPr>
        <p:spPr>
          <a:xfrm>
            <a:off x="107504" y="57127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/>
              <a:t>Study areas and tagged species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723ACA-85A1-40F0-BF4D-A3C6F928C815}"/>
              </a:ext>
            </a:extLst>
          </p:cNvPr>
          <p:cNvSpPr txBox="1"/>
          <p:nvPr/>
        </p:nvSpPr>
        <p:spPr>
          <a:xfrm>
            <a:off x="179512" y="836712"/>
            <a:ext cx="3524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/>
              <a:t>(2) Azores, São Miguel</a:t>
            </a:r>
          </a:p>
          <a:p>
            <a:r>
              <a:rPr lang="pt-PT" sz="2400" dirty="0"/>
              <a:t>Offshore seamount Formigas approx. 60 km SE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1B6989E7-7705-4561-9191-7417F530A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2204864"/>
            <a:ext cx="4248472" cy="216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90140E97-FA48-4B6B-B06F-5A972FF6B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2004" t="3965" b="4826"/>
          <a:stretch>
            <a:fillRect/>
          </a:stretch>
        </p:blipFill>
        <p:spPr bwMode="auto">
          <a:xfrm>
            <a:off x="5964346" y="4077072"/>
            <a:ext cx="2755575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0FA31DF1-9E82-4EBF-8158-22E82A455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 b="4415"/>
          <a:stretch>
            <a:fillRect/>
          </a:stretch>
        </p:blipFill>
        <p:spPr bwMode="auto">
          <a:xfrm>
            <a:off x="779770" y="4437112"/>
            <a:ext cx="2762250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34F18E-52EA-470D-A247-5C0A6CBA2B14}"/>
              </a:ext>
            </a:extLst>
          </p:cNvPr>
          <p:cNvSpPr txBox="1"/>
          <p:nvPr/>
        </p:nvSpPr>
        <p:spPr>
          <a:xfrm>
            <a:off x="755576" y="5517232"/>
            <a:ext cx="3672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/>
              <a:t>Yellow Barracuda</a:t>
            </a:r>
            <a:r>
              <a:rPr lang="pt-PT" dirty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pt-PT" dirty="0"/>
              <a:t> n= 17</a:t>
            </a:r>
          </a:p>
          <a:p>
            <a:pPr>
              <a:buFont typeface="Arial" pitchFamily="34" charset="0"/>
              <a:buChar char="•"/>
            </a:pPr>
            <a:r>
              <a:rPr lang="pt-PT" dirty="0"/>
              <a:t> TL 65-104 cm</a:t>
            </a:r>
          </a:p>
          <a:p>
            <a:pPr>
              <a:buFont typeface="Arial" pitchFamily="34" charset="0"/>
              <a:buChar char="•"/>
            </a:pPr>
            <a:r>
              <a:rPr lang="pt-PT" dirty="0"/>
              <a:t> max 4 years (avg 2.4)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1DD47A-E5EE-4644-B369-2D2F281C8B22}"/>
              </a:ext>
            </a:extLst>
          </p:cNvPr>
          <p:cNvSpPr txBox="1"/>
          <p:nvPr/>
        </p:nvSpPr>
        <p:spPr>
          <a:xfrm>
            <a:off x="5903640" y="5517232"/>
            <a:ext cx="3024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/>
              <a:t>Almaco Jack</a:t>
            </a:r>
          </a:p>
          <a:p>
            <a:pPr>
              <a:buFont typeface="Arial" pitchFamily="34" charset="0"/>
              <a:buChar char="•"/>
            </a:pPr>
            <a:r>
              <a:rPr lang="pt-PT" dirty="0"/>
              <a:t> n= 16</a:t>
            </a:r>
          </a:p>
          <a:p>
            <a:pPr>
              <a:buFont typeface="Arial" pitchFamily="34" charset="0"/>
              <a:buChar char="•"/>
            </a:pPr>
            <a:r>
              <a:rPr lang="pt-PT" dirty="0"/>
              <a:t> TL 53-118 cm</a:t>
            </a:r>
          </a:p>
          <a:p>
            <a:pPr>
              <a:buFont typeface="Arial" pitchFamily="34" charset="0"/>
              <a:buChar char="•"/>
            </a:pPr>
            <a:r>
              <a:rPr lang="pt-PT" dirty="0"/>
              <a:t> max 4.1 year (avg 3.8)</a:t>
            </a: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2E6C453-6718-43E3-B21F-5C4DA737470A}"/>
              </a:ext>
            </a:extLst>
          </p:cNvPr>
          <p:cNvGrpSpPr/>
          <p:nvPr/>
        </p:nvGrpSpPr>
        <p:grpSpPr>
          <a:xfrm>
            <a:off x="251520" y="2132856"/>
            <a:ext cx="5836263" cy="2376264"/>
            <a:chOff x="504056" y="762570"/>
            <a:chExt cx="8604448" cy="350334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74CB8AC-9C9D-4BF1-9424-CB00C513EFF0}"/>
                </a:ext>
              </a:extLst>
            </p:cNvPr>
            <p:cNvGrpSpPr/>
            <p:nvPr/>
          </p:nvGrpSpPr>
          <p:grpSpPr>
            <a:xfrm>
              <a:off x="504056" y="762570"/>
              <a:ext cx="8604448" cy="3503345"/>
              <a:chOff x="539552" y="836712"/>
              <a:chExt cx="8604448" cy="3503345"/>
            </a:xfrm>
          </p:grpSpPr>
          <p:pic>
            <p:nvPicPr>
              <p:cNvPr id="12" name="Picture 3" descr="C:\Users\David\Documents\My Dropbox\Post-Doc\congressos\ICFT_2017\Faial_Pico.jpg">
                <a:extLst>
                  <a:ext uri="{FF2B5EF4-FFF2-40B4-BE49-F238E27FC236}">
                    <a16:creationId xmlns:a16="http://schemas.microsoft.com/office/drawing/2014/main" id="{B83D9ED0-8606-4F88-9199-B9E203AF33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4896" t="16676" r="2204" b="31909"/>
              <a:stretch>
                <a:fillRect/>
              </a:stretch>
            </p:blipFill>
            <p:spPr bwMode="auto">
              <a:xfrm>
                <a:off x="539552" y="1296936"/>
                <a:ext cx="7776864" cy="3043121"/>
              </a:xfrm>
              <a:prstGeom prst="rect">
                <a:avLst/>
              </a:prstGeom>
              <a:noFill/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1DB493E-0180-49ED-A108-4CD7560B6605}"/>
                  </a:ext>
                </a:extLst>
              </p:cNvPr>
              <p:cNvSpPr/>
              <p:nvPr/>
            </p:nvSpPr>
            <p:spPr>
              <a:xfrm>
                <a:off x="6012160" y="836712"/>
                <a:ext cx="3131840" cy="16561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sp>
          <p:nvSpPr>
            <p:cNvPr id="11" name="Rounded Rectangle 24">
              <a:extLst>
                <a:ext uri="{FF2B5EF4-FFF2-40B4-BE49-F238E27FC236}">
                  <a16:creationId xmlns:a16="http://schemas.microsoft.com/office/drawing/2014/main" id="{8C708781-0F9B-4275-8DB7-9DF7A5B6BBA5}"/>
                </a:ext>
              </a:extLst>
            </p:cNvPr>
            <p:cNvSpPr/>
            <p:nvPr/>
          </p:nvSpPr>
          <p:spPr>
            <a:xfrm>
              <a:off x="2411760" y="2492896"/>
              <a:ext cx="864096" cy="576064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07504" y="57127"/>
            <a:ext cx="367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/>
              <a:t>Study areas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D7BD220-7895-49A1-B040-E3C35E11FA4D}"/>
              </a:ext>
            </a:extLst>
          </p:cNvPr>
          <p:cNvGrpSpPr/>
          <p:nvPr/>
        </p:nvGrpSpPr>
        <p:grpSpPr>
          <a:xfrm>
            <a:off x="3563888" y="764704"/>
            <a:ext cx="5397930" cy="2259912"/>
            <a:chOff x="179512" y="1412776"/>
            <a:chExt cx="8782306" cy="367682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t="90"/>
            <a:stretch>
              <a:fillRect/>
            </a:stretch>
          </p:blipFill>
          <p:spPr bwMode="auto">
            <a:xfrm>
              <a:off x="179512" y="1412776"/>
              <a:ext cx="8782306" cy="36768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Rounded Rectangle 6"/>
            <p:cNvSpPr/>
            <p:nvPr/>
          </p:nvSpPr>
          <p:spPr>
            <a:xfrm>
              <a:off x="2771800" y="3290700"/>
              <a:ext cx="432048" cy="288032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373D0AD-24AA-4F9F-A8CA-684A1191CE9C}"/>
              </a:ext>
            </a:extLst>
          </p:cNvPr>
          <p:cNvSpPr txBox="1"/>
          <p:nvPr/>
        </p:nvSpPr>
        <p:spPr>
          <a:xfrm>
            <a:off x="107504" y="57127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/>
              <a:t>Study areas and tagged species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52ED31-6F64-48F3-836C-E60B13B35209}"/>
              </a:ext>
            </a:extLst>
          </p:cNvPr>
          <p:cNvSpPr txBox="1"/>
          <p:nvPr/>
        </p:nvSpPr>
        <p:spPr>
          <a:xfrm>
            <a:off x="323528" y="1013827"/>
            <a:ext cx="5040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/>
              <a:t>(3) Azores, Faial-Pico</a:t>
            </a:r>
          </a:p>
          <a:p>
            <a:r>
              <a:rPr lang="pt-PT" sz="2400" dirty="0"/>
              <a:t>Coastal area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849BBE5B-E01C-42D1-A01C-DD283926B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 b="5263"/>
          <a:stretch>
            <a:fillRect/>
          </a:stretch>
        </p:blipFill>
        <p:spPr bwMode="auto">
          <a:xfrm>
            <a:off x="3666581" y="4653136"/>
            <a:ext cx="1604623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7">
            <a:extLst>
              <a:ext uri="{FF2B5EF4-FFF2-40B4-BE49-F238E27FC236}">
                <a16:creationId xmlns:a16="http://schemas.microsoft.com/office/drawing/2014/main" id="{01AF6E96-C1CF-4106-BE08-38397BD5B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b="3701"/>
          <a:stretch>
            <a:fillRect/>
          </a:stretch>
        </p:blipFill>
        <p:spPr bwMode="auto">
          <a:xfrm>
            <a:off x="7483004" y="4653136"/>
            <a:ext cx="1520163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8">
            <a:extLst>
              <a:ext uri="{FF2B5EF4-FFF2-40B4-BE49-F238E27FC236}">
                <a16:creationId xmlns:a16="http://schemas.microsoft.com/office/drawing/2014/main" id="{3B6619BB-BB39-45CA-B94F-193828764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82205" y="4653136"/>
            <a:ext cx="1321467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0">
            <a:extLst>
              <a:ext uri="{FF2B5EF4-FFF2-40B4-BE49-F238E27FC236}">
                <a16:creationId xmlns:a16="http://schemas.microsoft.com/office/drawing/2014/main" id="{676C9ED3-30B5-498A-B7A6-281FD9F80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466781" y="4653136"/>
            <a:ext cx="1584176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veja.jpg">
            <a:extLst>
              <a:ext uri="{FF2B5EF4-FFF2-40B4-BE49-F238E27FC236}">
                <a16:creationId xmlns:a16="http://schemas.microsoft.com/office/drawing/2014/main" id="{B9914E8E-1DE9-4B64-A568-56290BD4F494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rcRect r="90162" b="88708"/>
          <a:stretch>
            <a:fillRect/>
          </a:stretch>
        </p:blipFill>
        <p:spPr>
          <a:xfrm>
            <a:off x="2010397" y="4581128"/>
            <a:ext cx="1382408" cy="93610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97436D-3D8D-4BAB-BC5E-3E25984D6999}"/>
              </a:ext>
            </a:extLst>
          </p:cNvPr>
          <p:cNvSpPr txBox="1"/>
          <p:nvPr/>
        </p:nvSpPr>
        <p:spPr>
          <a:xfrm>
            <a:off x="107504" y="5589240"/>
            <a:ext cx="19442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/>
              <a:t>Red Porgy</a:t>
            </a:r>
          </a:p>
          <a:p>
            <a:pPr>
              <a:buFont typeface="Arial" pitchFamily="34" charset="0"/>
              <a:buChar char="•"/>
            </a:pPr>
            <a:r>
              <a:rPr lang="pt-PT" sz="1600" dirty="0"/>
              <a:t> n= 22</a:t>
            </a:r>
          </a:p>
          <a:p>
            <a:pPr>
              <a:buFont typeface="Arial" pitchFamily="34" charset="0"/>
              <a:buChar char="•"/>
            </a:pPr>
            <a:r>
              <a:rPr lang="pt-PT" sz="1600" dirty="0"/>
              <a:t> TL 21-42 cm</a:t>
            </a:r>
          </a:p>
          <a:p>
            <a:pPr>
              <a:buFont typeface="Arial" pitchFamily="34" charset="0"/>
              <a:buChar char="•"/>
            </a:pPr>
            <a:r>
              <a:rPr lang="pt-PT" sz="1600" dirty="0"/>
              <a:t> 4.5 years (avg  1.6)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DBA07B-3FF5-4161-9BEF-DC8B4B9F0FAA}"/>
              </a:ext>
            </a:extLst>
          </p:cNvPr>
          <p:cNvSpPr txBox="1"/>
          <p:nvPr/>
        </p:nvSpPr>
        <p:spPr>
          <a:xfrm>
            <a:off x="7338989" y="5589240"/>
            <a:ext cx="17636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 </a:t>
            </a:r>
            <a:r>
              <a:rPr lang="pt-PT" sz="1600" b="1" dirty="0"/>
              <a:t>White trevally</a:t>
            </a:r>
          </a:p>
          <a:p>
            <a:pPr>
              <a:buFont typeface="Arial" pitchFamily="34" charset="0"/>
              <a:buChar char="•"/>
            </a:pPr>
            <a:r>
              <a:rPr lang="pt-PT" sz="1600" dirty="0"/>
              <a:t> n= 32</a:t>
            </a:r>
          </a:p>
          <a:p>
            <a:pPr>
              <a:buFont typeface="Arial" pitchFamily="34" charset="0"/>
              <a:buChar char="•"/>
            </a:pPr>
            <a:r>
              <a:rPr lang="pt-PT" sz="1600" dirty="0"/>
              <a:t> TL 34-71 cm</a:t>
            </a:r>
          </a:p>
          <a:p>
            <a:pPr>
              <a:buFont typeface="Arial" pitchFamily="34" charset="0"/>
              <a:buChar char="•"/>
            </a:pPr>
            <a:r>
              <a:rPr lang="pt-PT" sz="1600" dirty="0"/>
              <a:t> 5 years (avg 1.6)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479C84-32C4-46E1-B838-188200394382}"/>
              </a:ext>
            </a:extLst>
          </p:cNvPr>
          <p:cNvSpPr txBox="1"/>
          <p:nvPr/>
        </p:nvSpPr>
        <p:spPr>
          <a:xfrm>
            <a:off x="2116702" y="5589240"/>
            <a:ext cx="15841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 </a:t>
            </a:r>
            <a:r>
              <a:rPr lang="pt-PT" sz="1600" b="1" dirty="0"/>
              <a:t>Med. Parrotfish</a:t>
            </a:r>
          </a:p>
          <a:p>
            <a:pPr>
              <a:buFont typeface="Arial" pitchFamily="34" charset="0"/>
              <a:buChar char="•"/>
            </a:pPr>
            <a:r>
              <a:rPr lang="pt-PT" sz="1600" dirty="0"/>
              <a:t> n= 10</a:t>
            </a:r>
          </a:p>
          <a:p>
            <a:pPr>
              <a:buFont typeface="Arial" pitchFamily="34" charset="0"/>
              <a:buChar char="•"/>
            </a:pPr>
            <a:r>
              <a:rPr lang="pt-PT" sz="1600" dirty="0"/>
              <a:t> TL 31-48 cm</a:t>
            </a:r>
          </a:p>
          <a:p>
            <a:pPr>
              <a:buFont typeface="Arial" pitchFamily="34" charset="0"/>
              <a:buChar char="•"/>
            </a:pPr>
            <a:r>
              <a:rPr lang="pt-PT" sz="1600" dirty="0"/>
              <a:t> 5 years (avg 2)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F02D39-DB2A-4DAF-827D-B05E16FE0785}"/>
              </a:ext>
            </a:extLst>
          </p:cNvPr>
          <p:cNvSpPr txBox="1"/>
          <p:nvPr/>
        </p:nvSpPr>
        <p:spPr>
          <a:xfrm>
            <a:off x="3810597" y="5589240"/>
            <a:ext cx="17281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/>
              <a:t> Blacktail Comber</a:t>
            </a:r>
          </a:p>
          <a:p>
            <a:pPr>
              <a:buFont typeface="Arial" pitchFamily="34" charset="0"/>
              <a:buChar char="•"/>
            </a:pPr>
            <a:r>
              <a:rPr lang="pt-PT" sz="1600" dirty="0"/>
              <a:t> n= 9</a:t>
            </a:r>
          </a:p>
          <a:p>
            <a:pPr>
              <a:buFont typeface="Arial" pitchFamily="34" charset="0"/>
              <a:buChar char="•"/>
            </a:pPr>
            <a:r>
              <a:rPr lang="pt-PT" sz="1600" dirty="0"/>
              <a:t> TL 27-40 cm</a:t>
            </a:r>
          </a:p>
          <a:p>
            <a:pPr>
              <a:buFont typeface="Arial" pitchFamily="34" charset="0"/>
              <a:buChar char="•"/>
            </a:pPr>
            <a:r>
              <a:rPr lang="pt-PT" sz="1600" dirty="0"/>
              <a:t> 3 years (avg 1.8)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8F797E-879C-4BBD-AE16-11EB1C30C203}"/>
              </a:ext>
            </a:extLst>
          </p:cNvPr>
          <p:cNvSpPr txBox="1"/>
          <p:nvPr/>
        </p:nvSpPr>
        <p:spPr>
          <a:xfrm>
            <a:off x="5682805" y="5589240"/>
            <a:ext cx="15121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 </a:t>
            </a:r>
            <a:r>
              <a:rPr lang="pt-PT" sz="1600" b="1" dirty="0"/>
              <a:t>Dusky Grouper</a:t>
            </a:r>
          </a:p>
          <a:p>
            <a:pPr>
              <a:buFont typeface="Arial" pitchFamily="34" charset="0"/>
              <a:buChar char="•"/>
            </a:pPr>
            <a:r>
              <a:rPr lang="pt-PT" sz="1600" dirty="0"/>
              <a:t> n= 12</a:t>
            </a:r>
          </a:p>
          <a:p>
            <a:pPr>
              <a:buFont typeface="Arial" pitchFamily="34" charset="0"/>
              <a:buChar char="•"/>
            </a:pPr>
            <a:r>
              <a:rPr lang="pt-PT" sz="1600" dirty="0"/>
              <a:t> TL 37-93 cm</a:t>
            </a:r>
          </a:p>
          <a:p>
            <a:pPr>
              <a:buFont typeface="Arial" pitchFamily="34" charset="0"/>
              <a:buChar char="•"/>
            </a:pPr>
            <a:r>
              <a:rPr lang="pt-PT" sz="1600" dirty="0"/>
              <a:t> 6 years (avg 4)</a:t>
            </a: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81336" y="1340768"/>
            <a:ext cx="4248472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pt-PT"/>
              <a:t> VR2 and VR2W acoustic receivers</a:t>
            </a:r>
          </a:p>
          <a:p>
            <a:pPr>
              <a:buFont typeface="Arial" pitchFamily="34" charset="0"/>
              <a:buChar char="•"/>
            </a:pPr>
            <a:endParaRPr lang="pt-PT" sz="1100"/>
          </a:p>
          <a:p>
            <a:pPr>
              <a:buFont typeface="Arial" pitchFamily="34" charset="0"/>
              <a:buChar char="•"/>
            </a:pPr>
            <a:r>
              <a:rPr lang="pt-PT"/>
              <a:t> V7, V9 and V13 acoustic transmitters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81336" y="4615388"/>
            <a:ext cx="687727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pt-PT"/>
              <a:t> Home range and core areas based on KUD (95% and 50%)</a:t>
            </a:r>
          </a:p>
          <a:p>
            <a:pPr>
              <a:buFont typeface="Arial" pitchFamily="34" charset="0"/>
              <a:buChar char="•"/>
            </a:pPr>
            <a:endParaRPr lang="pt-PT" sz="1100"/>
          </a:p>
          <a:p>
            <a:pPr>
              <a:buFont typeface="Arial" pitchFamily="34" charset="0"/>
              <a:buChar char="•"/>
            </a:pPr>
            <a:r>
              <a:rPr lang="pt-PT"/>
              <a:t> Residency index</a:t>
            </a:r>
          </a:p>
          <a:p>
            <a:pPr>
              <a:buFont typeface="Arial" pitchFamily="34" charset="0"/>
              <a:buChar char="•"/>
            </a:pPr>
            <a:endParaRPr lang="pt-PT" sz="1100"/>
          </a:p>
          <a:p>
            <a:pPr>
              <a:buFont typeface="Arial" pitchFamily="34" charset="0"/>
              <a:buChar char="•"/>
            </a:pPr>
            <a:r>
              <a:rPr lang="pt-PT"/>
              <a:t> Maximum distance between receivers with detections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504" y="57127"/>
            <a:ext cx="367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/>
              <a:t>Materials and Methods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3528" y="836712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/>
              <a:t>Acoustic telemetry equipment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323528" y="4111332"/>
            <a:ext cx="20917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2000" b="1"/>
              <a:t>Estimated metrics</a:t>
            </a:r>
          </a:p>
        </p:txBody>
      </p:sp>
      <p:pic>
        <p:nvPicPr>
          <p:cNvPr id="1026" name="Picture 2" descr="C:\Users\David\Pictures\Hawaii\Hanauma\hanauma_last_dive 01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0801" y="2564904"/>
            <a:ext cx="693567" cy="1044000"/>
          </a:xfrm>
          <a:prstGeom prst="rect">
            <a:avLst/>
          </a:prstGeom>
          <a:noFill/>
        </p:spPr>
      </p:pic>
      <p:pic>
        <p:nvPicPr>
          <p:cNvPr id="1027" name="Picture 3" descr="C:\Users\David\Pictures\Underwater\fotos_Teleria\16_10_2007 01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79723" y="2564904"/>
            <a:ext cx="781175" cy="1044000"/>
          </a:xfrm>
          <a:prstGeom prst="rect">
            <a:avLst/>
          </a:prstGeom>
          <a:noFill/>
        </p:spPr>
      </p:pic>
      <p:pic>
        <p:nvPicPr>
          <p:cNvPr id="1028" name="Picture 4" descr="C:\Users\David\Pictures\Underwater\fotos_Teleria\16_10_2007 02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564904"/>
            <a:ext cx="1395253" cy="1044000"/>
          </a:xfrm>
          <a:prstGeom prst="rect">
            <a:avLst/>
          </a:prstGeom>
          <a:noFill/>
        </p:spPr>
      </p:pic>
      <p:pic>
        <p:nvPicPr>
          <p:cNvPr id="1029" name="Picture 5" descr="C:\Users\David\Pictures\Hawaii\Hanauma\Hanauma bay 04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03024" y="2564904"/>
            <a:ext cx="1395252" cy="1044000"/>
          </a:xfrm>
          <a:prstGeom prst="rect">
            <a:avLst/>
          </a:prstGeom>
          <a:noFill/>
        </p:spPr>
      </p:pic>
      <p:sp>
        <p:nvSpPr>
          <p:cNvPr id="12" name="AutoShape 108"/>
          <p:cNvSpPr>
            <a:spLocks noChangeAspect="1" noChangeArrowheads="1"/>
          </p:cNvSpPr>
          <p:nvPr/>
        </p:nvSpPr>
        <p:spPr bwMode="auto">
          <a:xfrm>
            <a:off x="1388408" y="2564904"/>
            <a:ext cx="1363382" cy="1044000"/>
          </a:xfrm>
          <a:prstGeom prst="rect">
            <a:avLst/>
          </a:prstGeom>
          <a:blipFill dpi="0" rotWithShape="0">
            <a:blip r:embed="rId6" cstate="print"/>
            <a:srcRect/>
            <a:stretch>
              <a:fillRect r="-2099"/>
            </a:stretch>
          </a:blipFill>
          <a:ln w="508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pt-PT"/>
          </a:p>
        </p:txBody>
      </p:sp>
      <p:sp>
        <p:nvSpPr>
          <p:cNvPr id="13" name="AutoShape 25"/>
          <p:cNvSpPr>
            <a:spLocks noChangeAspect="1" noChangeArrowheads="1"/>
          </p:cNvSpPr>
          <p:nvPr/>
        </p:nvSpPr>
        <p:spPr bwMode="auto">
          <a:xfrm>
            <a:off x="2750622" y="2564904"/>
            <a:ext cx="1624853" cy="1044000"/>
          </a:xfrm>
          <a:prstGeom prst="rect">
            <a:avLst/>
          </a:prstGeom>
          <a:blipFill dpi="0" rotWithShape="1">
            <a:blip r:embed="rId7" cstate="print"/>
            <a:srcRect/>
            <a:stretch>
              <a:fillRect b="-16601"/>
            </a:stretch>
          </a:blipFill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pt-PT"/>
          </a:p>
        </p:txBody>
      </p:sp>
      <p:sp>
        <p:nvSpPr>
          <p:cNvPr id="14" name="AutoShape 28" descr="Picture5"/>
          <p:cNvSpPr>
            <a:spLocks noChangeAspect="1" noChangeArrowheads="1"/>
          </p:cNvSpPr>
          <p:nvPr/>
        </p:nvSpPr>
        <p:spPr bwMode="auto">
          <a:xfrm>
            <a:off x="7846085" y="2564904"/>
            <a:ext cx="1334427" cy="1044000"/>
          </a:xfrm>
          <a:prstGeom prst="rect">
            <a:avLst/>
          </a:prstGeom>
          <a:blipFill dpi="0" rotWithShape="1">
            <a:blip r:embed="rId8" cstate="print"/>
            <a:srcRect/>
            <a:stretch>
              <a:fillRect r="-17354"/>
            </a:stretch>
          </a:blipFill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pt-PT"/>
          </a:p>
        </p:txBody>
      </p:sp>
      <p:pic>
        <p:nvPicPr>
          <p:cNvPr id="15" name="Picture 15" descr="P9150003.JPG"/>
          <p:cNvPicPr>
            <a:picLocks noChangeAspect="1"/>
          </p:cNvPicPr>
          <p:nvPr/>
        </p:nvPicPr>
        <p:blipFill>
          <a:blip r:embed="rId9" cstate="print">
            <a:lum bright="10000" contrast="20000"/>
          </a:blip>
          <a:srcRect/>
          <a:stretch>
            <a:fillRect/>
          </a:stretch>
        </p:blipFill>
        <p:spPr bwMode="auto">
          <a:xfrm>
            <a:off x="5151028" y="2567026"/>
            <a:ext cx="693364" cy="10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917</Words>
  <Application>Microsoft Office PowerPoint</Application>
  <PresentationFormat>On-screen Show (4:3)</PresentationFormat>
  <Paragraphs>223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Wingdings</vt:lpstr>
      <vt:lpstr>Arial</vt:lpstr>
      <vt:lpstr>Cambria</vt:lpstr>
      <vt:lpstr>Calibri</vt:lpstr>
      <vt:lpstr>Office Theme</vt:lpstr>
      <vt:lpstr>Movement ecology on temperate reef fishes: An ATT data collaboration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paradigms of movement ecology on temperate reef fishes: a biotelemetric approach</dc:title>
  <dc:creator>David Abecasis</dc:creator>
  <cp:lastModifiedBy>Andre Steckenreuter</cp:lastModifiedBy>
  <cp:revision>108</cp:revision>
  <dcterms:created xsi:type="dcterms:W3CDTF">2017-05-16T08:40:08Z</dcterms:created>
  <dcterms:modified xsi:type="dcterms:W3CDTF">2018-04-24T06:23:08Z</dcterms:modified>
</cp:coreProperties>
</file>